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6" r:id="rId6"/>
    <p:sldId id="26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2" y="-4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20675-41AD-43E8-9B40-A783339507BD}" type="datetimeFigureOut">
              <a:rPr lang="en-US" smtClean="0"/>
              <a:t>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20675-41AD-43E8-9B40-A783339507BD}" type="datetimeFigureOut">
              <a:rPr lang="en-US" smtClean="0"/>
              <a:t>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20675-41AD-43E8-9B40-A783339507BD}" type="datetimeFigureOut">
              <a:rPr lang="en-US" smtClean="0"/>
              <a:t>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20675-41AD-43E8-9B40-A783339507BD}" type="datetimeFigureOut">
              <a:rPr lang="en-US" smtClean="0"/>
              <a:t>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20675-41AD-43E8-9B40-A783339507BD}" type="datetimeFigureOut">
              <a:rPr lang="en-US" smtClean="0"/>
              <a:t>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20675-41AD-43E8-9B40-A783339507BD}" type="datetimeFigureOut">
              <a:rPr lang="en-US" smtClean="0"/>
              <a:t>11/8/2008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20675-41AD-43E8-9B40-A783339507BD}" type="datetimeFigureOut">
              <a:rPr lang="en-US" smtClean="0"/>
              <a:t>11/8/2008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20675-41AD-43E8-9B40-A783339507BD}" type="datetimeFigureOut">
              <a:rPr lang="en-US" smtClean="0"/>
              <a:t>11/8/2008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20675-41AD-43E8-9B40-A783339507BD}" type="datetimeFigureOut">
              <a:rPr lang="en-US" smtClean="0"/>
              <a:t>11/8/2008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20675-41AD-43E8-9B40-A783339507BD}" type="datetimeFigureOut">
              <a:rPr lang="en-US" smtClean="0"/>
              <a:t>11/8/2008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20675-41AD-43E8-9B40-A783339507BD}" type="datetimeFigureOut">
              <a:rPr lang="en-US" smtClean="0"/>
              <a:t>11/8/2008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686F2-F7B5-4168-8764-16FC905A15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20675-41AD-43E8-9B40-A783339507BD}" type="datetimeFigureOut">
              <a:rPr lang="en-US" smtClean="0"/>
              <a:t>11/8/2008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686F2-F7B5-4168-8764-16FC905A15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rPr>
              <a:t>Orion Constellation</a:t>
            </a:r>
            <a:endParaRPr lang="en-US" dirty="0">
              <a:ln w="18415" cmpd="sng">
                <a:solidFill>
                  <a:schemeClr val="bg1"/>
                </a:solid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endParaRPr>
          </a:p>
        </p:txBody>
      </p:sp>
      <p:sp>
        <p:nvSpPr>
          <p:cNvPr id="3" name="Subtitle 2"/>
          <p:cNvSpPr>
            <a:spLocks noGrp="1"/>
          </p:cNvSpPr>
          <p:nvPr>
            <p:ph type="subTitle" idx="1"/>
          </p:nvPr>
        </p:nvSpPr>
        <p:spPr/>
        <p:txBody>
          <a:bodyPr/>
          <a:lstStyle/>
          <a:p>
            <a:r>
              <a:rPr lang="en-US" dirty="0" smtClean="0"/>
              <a:t>Images by</a:t>
            </a:r>
          </a:p>
          <a:p>
            <a:r>
              <a:rPr lang="en-US" dirty="0" smtClean="0"/>
              <a:t>Chanan Greenberg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on_Constelation_new2.bmp"/>
          <p:cNvPicPr>
            <a:picLocks noGrp="1" noChangeAspect="1"/>
          </p:cNvPicPr>
          <p:nvPr>
            <p:ph idx="1"/>
          </p:nvPr>
        </p:nvPicPr>
        <p:blipFill>
          <a:blip r:embed="rId2"/>
          <a:srcRect r="51628"/>
          <a:stretch>
            <a:fillRect/>
          </a:stretch>
        </p:blipFill>
        <p:spPr>
          <a:xfrm>
            <a:off x="28576" y="609600"/>
            <a:ext cx="4391024" cy="5486400"/>
          </a:xfrm>
        </p:spPr>
      </p:pic>
      <p:pic>
        <p:nvPicPr>
          <p:cNvPr id="3" name="Content Placeholder 3" descr="Orion_Constelation_new2.bmp"/>
          <p:cNvPicPr>
            <a:picLocks noChangeAspect="1"/>
          </p:cNvPicPr>
          <p:nvPr/>
        </p:nvPicPr>
        <p:blipFill>
          <a:blip r:embed="rId2"/>
          <a:srcRect l="48372" t="47222"/>
          <a:stretch>
            <a:fillRect/>
          </a:stretch>
        </p:blipFill>
        <p:spPr>
          <a:xfrm>
            <a:off x="4419600" y="3200400"/>
            <a:ext cx="4686558" cy="2895600"/>
          </a:xfrm>
          <a:prstGeom prst="rect">
            <a:avLst/>
          </a:prstGeom>
        </p:spPr>
      </p:pic>
      <p:pic>
        <p:nvPicPr>
          <p:cNvPr id="5" name="Content Placeholder 3" descr="Orion_Constelation_new2.bmp"/>
          <p:cNvPicPr>
            <a:picLocks noChangeAspect="1"/>
          </p:cNvPicPr>
          <p:nvPr/>
        </p:nvPicPr>
        <p:blipFill>
          <a:blip r:embed="rId2"/>
          <a:srcRect l="49212" b="52778"/>
          <a:stretch>
            <a:fillRect/>
          </a:stretch>
        </p:blipFill>
        <p:spPr>
          <a:xfrm>
            <a:off x="4495800" y="609600"/>
            <a:ext cx="4610358" cy="2590800"/>
          </a:xfrm>
          <a:prstGeom prst="rect">
            <a:avLst/>
          </a:prstGeom>
        </p:spPr>
      </p:pic>
      <p:sp>
        <p:nvSpPr>
          <p:cNvPr id="6" name="Rectangle 5"/>
          <p:cNvSpPr/>
          <p:nvPr/>
        </p:nvSpPr>
        <p:spPr>
          <a:xfrm>
            <a:off x="1856232" y="3925824"/>
            <a:ext cx="228600" cy="228600"/>
          </a:xfrm>
          <a:prstGeom prst="rect">
            <a:avLst/>
          </a:prstGeom>
          <a:noFill/>
          <a:effectLst>
            <a:softEdge rad="12700"/>
          </a:effectLst>
        </p:spPr>
        <p:style>
          <a:lnRef idx="2">
            <a:schemeClr val="accent6"/>
          </a:lnRef>
          <a:fillRef idx="1001">
            <a:schemeClr val="lt1"/>
          </a:fillRef>
          <a:effectRef idx="0">
            <a:schemeClr val="accent6"/>
          </a:effectRef>
          <a:fontRef idx="minor">
            <a:schemeClr val="dk1"/>
          </a:fontRef>
        </p:style>
        <p:txBody>
          <a:bodyPr rtlCol="0" anchor="ctr"/>
          <a:lstStyle/>
          <a:p>
            <a:pPr algn="ctr"/>
            <a:endParaRPr lang="en-US" dirty="0">
              <a:noFill/>
            </a:endParaRPr>
          </a:p>
        </p:txBody>
      </p:sp>
      <p:cxnSp>
        <p:nvCxnSpPr>
          <p:cNvPr id="8" name="Straight Arrow Connector 7"/>
          <p:cNvCxnSpPr>
            <a:stCxn id="6" idx="3"/>
          </p:cNvCxnSpPr>
          <p:nvPr/>
        </p:nvCxnSpPr>
        <p:spPr>
          <a:xfrm flipV="1">
            <a:off x="2084832" y="2286000"/>
            <a:ext cx="2410968" cy="1754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09800" y="4419600"/>
            <a:ext cx="228600" cy="228600"/>
          </a:xfrm>
          <a:prstGeom prst="rect">
            <a:avLst/>
          </a:prstGeom>
          <a:noFill/>
          <a:effectLst>
            <a:softEdge rad="12700"/>
          </a:effectLst>
        </p:spPr>
        <p:style>
          <a:lnRef idx="2">
            <a:schemeClr val="accent6"/>
          </a:lnRef>
          <a:fillRef idx="1001">
            <a:schemeClr val="lt1"/>
          </a:fillRef>
          <a:effectRef idx="0">
            <a:schemeClr val="accent6"/>
          </a:effectRef>
          <a:fontRef idx="minor">
            <a:schemeClr val="dk1"/>
          </a:fontRef>
        </p:style>
        <p:txBody>
          <a:bodyPr rtlCol="0" anchor="ctr"/>
          <a:lstStyle/>
          <a:p>
            <a:pPr algn="ctr"/>
            <a:endParaRPr lang="en-US" dirty="0">
              <a:noFill/>
            </a:endParaRPr>
          </a:p>
        </p:txBody>
      </p:sp>
      <p:cxnSp>
        <p:nvCxnSpPr>
          <p:cNvPr id="9" name="Straight Arrow Connector 8"/>
          <p:cNvCxnSpPr>
            <a:stCxn id="7" idx="3"/>
            <a:endCxn id="3" idx="1"/>
          </p:cNvCxnSpPr>
          <p:nvPr/>
        </p:nvCxnSpPr>
        <p:spPr>
          <a:xfrm>
            <a:off x="2438400" y="4533900"/>
            <a:ext cx="19812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500"/>
                            </p:stCondLst>
                            <p:childTnLst>
                              <p:par>
                                <p:cTn id="13" presetID="22" presetClass="entr" presetSubtype="8"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22" presetClass="entr" presetSubtype="8" fill="hold" nodeType="after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805542"/>
          </a:xfrm>
        </p:spPr>
        <p:txBody>
          <a:bodyPr>
            <a:norm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Horsehead Nebula &amp; Flame Nebula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6019800"/>
            <a:ext cx="8229600" cy="639763"/>
          </a:xfrm>
        </p:spPr>
        <p:txBody>
          <a:bodyPr>
            <a:normAutofit fontScale="77500" lnSpcReduction="20000"/>
          </a:bodyPr>
          <a:lstStyle/>
          <a:p>
            <a:pPr>
              <a:buNone/>
            </a:pPr>
            <a:r>
              <a:rPr lang="en-US" sz="1200" dirty="0" smtClean="0">
                <a:solidFill>
                  <a:schemeClr val="bg1"/>
                </a:solidFill>
                <a:latin typeface="Arial" pitchFamily="34" charset="0"/>
                <a:cs typeface="Arial" pitchFamily="34" charset="0"/>
              </a:rPr>
              <a:t>Chanan Greenberg</a:t>
            </a:r>
          </a:p>
          <a:p>
            <a:pPr>
              <a:buNone/>
            </a:pPr>
            <a:r>
              <a:rPr lang="en-US" sz="1200" dirty="0" smtClean="0">
                <a:solidFill>
                  <a:schemeClr val="bg1"/>
                </a:solidFill>
                <a:latin typeface="Arial" pitchFamily="34" charset="0"/>
                <a:cs typeface="Arial" pitchFamily="34" charset="0"/>
              </a:rPr>
              <a:t>October 22, 2008</a:t>
            </a:r>
          </a:p>
          <a:p>
            <a:pPr>
              <a:buNone/>
            </a:pPr>
            <a:r>
              <a:rPr lang="en-US" sz="1200" dirty="0" smtClean="0">
                <a:solidFill>
                  <a:schemeClr val="bg1"/>
                </a:solidFill>
                <a:latin typeface="Arial" pitchFamily="34" charset="0"/>
                <a:cs typeface="Arial" pitchFamily="34" charset="0"/>
              </a:rPr>
              <a:t>35 minute exposure</a:t>
            </a:r>
          </a:p>
          <a:p>
            <a:pPr>
              <a:buNone/>
            </a:pPr>
            <a:r>
              <a:rPr lang="en-US" sz="1200" dirty="0" smtClean="0">
                <a:solidFill>
                  <a:schemeClr val="bg1"/>
                </a:solidFill>
                <a:latin typeface="Arial" pitchFamily="34" charset="0"/>
                <a:cs typeface="Arial" pitchFamily="34" charset="0"/>
              </a:rPr>
              <a:t>Orion StarShoot Deep Space Pro</a:t>
            </a:r>
          </a:p>
        </p:txBody>
      </p:sp>
      <p:pic>
        <p:nvPicPr>
          <p:cNvPr id="4" name="Content Placeholder 10" descr="The-Horse-and-the-Flame-clean-Oct-2008.jpg"/>
          <p:cNvPicPr>
            <a:picLocks noChangeAspect="1"/>
          </p:cNvPicPr>
          <p:nvPr/>
        </p:nvPicPr>
        <p:blipFill>
          <a:blip r:embed="rId2" cstate="print"/>
          <a:stretch>
            <a:fillRect/>
          </a:stretch>
        </p:blipFill>
        <p:spPr>
          <a:xfrm>
            <a:off x="553754" y="655637"/>
            <a:ext cx="8056846" cy="5364163"/>
          </a:xfrm>
          <a:prstGeom prst="rect">
            <a:avLst/>
          </a:prstGeom>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805542"/>
          </a:xfrm>
        </p:spPr>
        <p:txBody>
          <a:bodyPr>
            <a:norm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Horsehead Nebula &amp; Flame Nebula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914400"/>
            <a:ext cx="3657600" cy="5745163"/>
          </a:xfrm>
        </p:spPr>
        <p:txBody>
          <a:bodyPr>
            <a:normAutofit/>
          </a:bodyPr>
          <a:lstStyle/>
          <a:p>
            <a:pPr>
              <a:buNone/>
            </a:pPr>
            <a:r>
              <a:rPr lang="en-US" sz="1400" dirty="0" smtClean="0">
                <a:solidFill>
                  <a:schemeClr val="bg1"/>
                </a:solidFill>
              </a:rPr>
              <a:t>The Horsehead Nebula (also known as Barnard 33 in bright nebula IC 434) is a dark nebula in the Orion constellation. The nebula is located just below </a:t>
            </a:r>
            <a:r>
              <a:rPr lang="en-US" sz="1400" dirty="0" err="1" smtClean="0">
                <a:solidFill>
                  <a:schemeClr val="bg1"/>
                </a:solidFill>
              </a:rPr>
              <a:t>Alnitak</a:t>
            </a:r>
            <a:r>
              <a:rPr lang="en-US" sz="1400" dirty="0" smtClean="0">
                <a:solidFill>
                  <a:schemeClr val="bg1"/>
                </a:solidFill>
              </a:rPr>
              <a:t>, the star furthest left on Orion's Belt, and is part of the much larger Orion Molecular Cloud Complex. It is approximately 1500 light years from Earth. It is one of the most identifiable nebulae because of the shape of its swirling cloud of dark dust and gases, which is similar to that of a horse's head. The shape was first noticed in 1888 by </a:t>
            </a:r>
            <a:r>
              <a:rPr lang="en-US" sz="1400" dirty="0" err="1" smtClean="0">
                <a:solidFill>
                  <a:schemeClr val="bg1"/>
                </a:solidFill>
              </a:rPr>
              <a:t>Williamina</a:t>
            </a:r>
            <a:r>
              <a:rPr lang="en-US" sz="1400" dirty="0" smtClean="0">
                <a:solidFill>
                  <a:schemeClr val="bg1"/>
                </a:solidFill>
              </a:rPr>
              <a:t> Fleming on photographic plate B2312 taken at the Harvard College Observatory.</a:t>
            </a:r>
          </a:p>
          <a:p>
            <a:pPr>
              <a:buNone/>
            </a:pPr>
            <a:r>
              <a:rPr lang="en-US" sz="1400" dirty="0" smtClean="0">
                <a:solidFill>
                  <a:schemeClr val="bg1"/>
                </a:solidFill>
              </a:rPr>
              <a:t> </a:t>
            </a:r>
            <a:br>
              <a:rPr lang="en-US" sz="1400" dirty="0" smtClean="0">
                <a:solidFill>
                  <a:schemeClr val="bg1"/>
                </a:solidFill>
              </a:rPr>
            </a:br>
            <a:r>
              <a:rPr lang="en-US" sz="1400" dirty="0" smtClean="0">
                <a:solidFill>
                  <a:schemeClr val="bg1"/>
                </a:solidFill>
              </a:rPr>
              <a:t>The red glow originates from hydrogen gas predominantly behind the nebula, ionized by the nearby bright star Sigma </a:t>
            </a:r>
            <a:r>
              <a:rPr lang="en-US" sz="1400" dirty="0" err="1" smtClean="0">
                <a:solidFill>
                  <a:schemeClr val="bg1"/>
                </a:solidFill>
              </a:rPr>
              <a:t>Orionis</a:t>
            </a:r>
            <a:r>
              <a:rPr lang="en-US" sz="1400" dirty="0" smtClean="0">
                <a:solidFill>
                  <a:schemeClr val="bg1"/>
                </a:solidFill>
              </a:rPr>
              <a:t>. The darkness of the Horsehead is caused mostly by thick dust, although the lower part of the </a:t>
            </a:r>
            <a:r>
              <a:rPr lang="en-US" sz="1400" dirty="0" err="1" smtClean="0">
                <a:solidFill>
                  <a:schemeClr val="bg1"/>
                </a:solidFill>
              </a:rPr>
              <a:t>Horsehead's</a:t>
            </a:r>
            <a:r>
              <a:rPr lang="en-US" sz="1400" dirty="0" smtClean="0">
                <a:solidFill>
                  <a:schemeClr val="bg1"/>
                </a:solidFill>
              </a:rPr>
              <a:t> neck casts a shadow to the left. Streams of gas leaving the nebula are funneled by a strong magnetic field. Bright spots in the Horsehead Nebula's base are young stars just in the process of forming.</a:t>
            </a:r>
            <a:endParaRPr lang="en-US" sz="1400" dirty="0">
              <a:solidFill>
                <a:schemeClr val="bg1"/>
              </a:solidFill>
            </a:endParaRPr>
          </a:p>
        </p:txBody>
      </p:sp>
      <p:pic>
        <p:nvPicPr>
          <p:cNvPr id="4" name="Content Placeholder 10" descr="The-Horse-and-the-Flame-clean-Oct-2008.jpg"/>
          <p:cNvPicPr>
            <a:picLocks noChangeAspect="1"/>
          </p:cNvPicPr>
          <p:nvPr/>
        </p:nvPicPr>
        <p:blipFill>
          <a:blip r:embed="rId2" cstate="print"/>
          <a:stretch>
            <a:fillRect/>
          </a:stretch>
        </p:blipFill>
        <p:spPr>
          <a:xfrm>
            <a:off x="4216172" y="884237"/>
            <a:ext cx="4394427" cy="2925763"/>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805542"/>
          </a:xfrm>
        </p:spPr>
        <p:txBody>
          <a:bodyPr>
            <a:norm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Orion Nebula (M42)</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6019800"/>
            <a:ext cx="8229600" cy="639763"/>
          </a:xfrm>
        </p:spPr>
        <p:txBody>
          <a:bodyPr>
            <a:normAutofit fontScale="77500" lnSpcReduction="20000"/>
          </a:bodyPr>
          <a:lstStyle/>
          <a:p>
            <a:pPr>
              <a:buNone/>
            </a:pPr>
            <a:r>
              <a:rPr lang="en-US" sz="1200" dirty="0" smtClean="0">
                <a:solidFill>
                  <a:schemeClr val="bg1"/>
                </a:solidFill>
                <a:latin typeface="Arial" pitchFamily="34" charset="0"/>
                <a:cs typeface="Arial" pitchFamily="34" charset="0"/>
              </a:rPr>
              <a:t>Chanan Greenberg</a:t>
            </a:r>
            <a:endParaRPr lang="en-US" sz="1200" dirty="0" smtClean="0">
              <a:solidFill>
                <a:schemeClr val="bg1"/>
              </a:solidFill>
              <a:latin typeface="Arial" pitchFamily="34" charset="0"/>
              <a:cs typeface="Arial" pitchFamily="34" charset="0"/>
            </a:endParaRPr>
          </a:p>
          <a:p>
            <a:pPr>
              <a:buNone/>
            </a:pPr>
            <a:r>
              <a:rPr lang="en-US" sz="1200" dirty="0" smtClean="0">
                <a:solidFill>
                  <a:schemeClr val="bg1"/>
                </a:solidFill>
                <a:latin typeface="Arial" pitchFamily="34" charset="0"/>
                <a:cs typeface="Arial" pitchFamily="34" charset="0"/>
              </a:rPr>
              <a:t>October 22, 2008</a:t>
            </a:r>
          </a:p>
          <a:p>
            <a:pPr>
              <a:buNone/>
            </a:pPr>
            <a:r>
              <a:rPr lang="en-US" sz="1200" dirty="0" smtClean="0">
                <a:solidFill>
                  <a:schemeClr val="bg1"/>
                </a:solidFill>
                <a:latin typeface="Arial" pitchFamily="34" charset="0"/>
                <a:cs typeface="Arial" pitchFamily="34" charset="0"/>
              </a:rPr>
              <a:t>18 minute exposure</a:t>
            </a:r>
          </a:p>
          <a:p>
            <a:pPr>
              <a:buNone/>
            </a:pPr>
            <a:r>
              <a:rPr lang="en-US" sz="1200" dirty="0" smtClean="0">
                <a:solidFill>
                  <a:schemeClr val="bg1"/>
                </a:solidFill>
                <a:latin typeface="Arial" pitchFamily="34" charset="0"/>
                <a:cs typeface="Arial" pitchFamily="34" charset="0"/>
              </a:rPr>
              <a:t>Orion StarShoot Deep Space Pro</a:t>
            </a:r>
          </a:p>
        </p:txBody>
      </p:sp>
      <p:pic>
        <p:nvPicPr>
          <p:cNvPr id="4" name="Content Placeholder 10" descr="The-Horse-and-the-Flame-clean-Oct-2008.jpg"/>
          <p:cNvPicPr>
            <a:picLocks noChangeAspect="1"/>
          </p:cNvPicPr>
          <p:nvPr/>
        </p:nvPicPr>
        <p:blipFill>
          <a:blip r:embed="rId2"/>
          <a:stretch>
            <a:fillRect/>
          </a:stretch>
        </p:blipFill>
        <p:spPr>
          <a:xfrm>
            <a:off x="553754" y="655679"/>
            <a:ext cx="8056846" cy="5364078"/>
          </a:xfrm>
          <a:prstGeom prst="rect">
            <a:avLst/>
          </a:prstGeom>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805542"/>
          </a:xfrm>
        </p:spPr>
        <p:txBody>
          <a:bodyPr>
            <a:norm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Orion Nebula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914400"/>
            <a:ext cx="3657600" cy="5745163"/>
          </a:xfrm>
        </p:spPr>
        <p:txBody>
          <a:bodyPr>
            <a:normAutofit/>
          </a:bodyPr>
          <a:lstStyle/>
          <a:p>
            <a:pPr>
              <a:buNone/>
            </a:pPr>
            <a:r>
              <a:rPr lang="en-US" sz="1400" dirty="0" smtClean="0">
                <a:solidFill>
                  <a:schemeClr val="bg1"/>
                </a:solidFill>
              </a:rPr>
              <a:t>The Orion Nebula (also known as Messier 42, M42, or NGC 1976) is a diffuse nebula situated south of Orion's Belt. It is one of the brightest nebulae, and is visible to the naked eye in the night sky. M42 is located at a distance of 1,270 light years and is the closest region of massive star formation to Earth. The M42 nebula is estimated to be 24 light years across. </a:t>
            </a:r>
          </a:p>
          <a:p>
            <a:pPr>
              <a:buNone/>
            </a:pPr>
            <a:endParaRPr lang="en-US" sz="1400" dirty="0" smtClean="0">
              <a:solidFill>
                <a:schemeClr val="bg1"/>
              </a:solidFill>
            </a:endParaRPr>
          </a:p>
          <a:p>
            <a:pPr>
              <a:buNone/>
            </a:pPr>
            <a:r>
              <a:rPr lang="en-US" sz="1400" dirty="0" smtClean="0">
                <a:solidFill>
                  <a:schemeClr val="bg1"/>
                </a:solidFill>
              </a:rPr>
              <a:t>The Orion Nebula is one of the most scrutinized and photographed objects in the night sky. The nebula has revealed much about the process of how stars and planetary systems are formed from collapsing clouds of gas and dust. Astronomers have directly observed </a:t>
            </a:r>
            <a:r>
              <a:rPr lang="en-US" sz="1400" dirty="0" err="1" smtClean="0">
                <a:solidFill>
                  <a:schemeClr val="bg1"/>
                </a:solidFill>
              </a:rPr>
              <a:t>protoplanetary</a:t>
            </a:r>
            <a:r>
              <a:rPr lang="en-US" sz="1400" dirty="0" smtClean="0">
                <a:solidFill>
                  <a:schemeClr val="bg1"/>
                </a:solidFill>
              </a:rPr>
              <a:t> disks, brown dwarfs, intense and turbulent motions of the gas, and the photo-ionizing effects of massive nearby stars in the nebula.</a:t>
            </a:r>
            <a:br>
              <a:rPr lang="en-US" sz="1400" dirty="0" smtClean="0">
                <a:solidFill>
                  <a:schemeClr val="bg1"/>
                </a:solidFill>
              </a:rPr>
            </a:br>
            <a:endParaRPr lang="en-US" sz="1400" dirty="0">
              <a:solidFill>
                <a:schemeClr val="bg1"/>
              </a:solidFill>
            </a:endParaRPr>
          </a:p>
        </p:txBody>
      </p:sp>
      <p:pic>
        <p:nvPicPr>
          <p:cNvPr id="4" name="Content Placeholder 10" descr="The-Horse-and-the-Flame-clean-Oct-2008.jpg"/>
          <p:cNvPicPr>
            <a:picLocks noChangeAspect="1"/>
          </p:cNvPicPr>
          <p:nvPr/>
        </p:nvPicPr>
        <p:blipFill>
          <a:blip r:embed="rId2" cstate="print"/>
          <a:stretch>
            <a:fillRect/>
          </a:stretch>
        </p:blipFill>
        <p:spPr>
          <a:xfrm>
            <a:off x="4216172" y="884260"/>
            <a:ext cx="4394427" cy="2925717"/>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320</Words>
  <Application>Microsoft Office PowerPoint</Application>
  <PresentationFormat>On-screen Show (4:3)</PresentationFormat>
  <Paragraphs>20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Orion Constellation</vt:lpstr>
      <vt:lpstr>Slide 2</vt:lpstr>
      <vt:lpstr>The Horsehead Nebula &amp; Flame Nebula</vt:lpstr>
      <vt:lpstr>The Horsehead Nebula &amp; Flame Nebula</vt:lpstr>
      <vt:lpstr>The Orion Nebula (M42)</vt:lpstr>
      <vt:lpstr>The Orion Nebula</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38</cp:revision>
  <dcterms:created xsi:type="dcterms:W3CDTF">2008-11-08T19:59:08Z</dcterms:created>
  <dcterms:modified xsi:type="dcterms:W3CDTF">2008-11-09T09:26:37Z</dcterms:modified>
</cp:coreProperties>
</file>