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62" r:id="rId5"/>
    <p:sldId id="260" r:id="rId6"/>
    <p:sldId id="263" r:id="rId7"/>
    <p:sldId id="264" r:id="rId8"/>
    <p:sldId id="266" r:id="rId9"/>
    <p:sldId id="267" r:id="rId10"/>
    <p:sldId id="265" r:id="rId11"/>
    <p:sldId id="268" r:id="rId12"/>
    <p:sldId id="269" r:id="rId13"/>
    <p:sldId id="271" r:id="rId14"/>
    <p:sldId id="272" r:id="rId15"/>
    <p:sldId id="273" r:id="rId16"/>
    <p:sldId id="270" r:id="rId17"/>
    <p:sldId id="275" r:id="rId18"/>
    <p:sldId id="277" r:id="rId19"/>
    <p:sldId id="276" r:id="rId20"/>
    <p:sldId id="278"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6" d="100"/>
          <a:sy n="86" d="100"/>
        </p:scale>
        <p:origin x="562" y="5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76DB44-753D-4A59-A69B-560D8C057CD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1A7281F-0040-4394-8EC5-E7CBDC5C616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3213325-7FA7-4584-AA5D-9DD62EE270C4}"/>
              </a:ext>
            </a:extLst>
          </p:cNvPr>
          <p:cNvSpPr>
            <a:spLocks noGrp="1"/>
          </p:cNvSpPr>
          <p:nvPr>
            <p:ph type="dt" sz="half" idx="10"/>
          </p:nvPr>
        </p:nvSpPr>
        <p:spPr/>
        <p:txBody>
          <a:bodyPr/>
          <a:lstStyle/>
          <a:p>
            <a:fld id="{548FD338-DC30-4F3A-8908-F7880E8658F8}" type="datetimeFigureOut">
              <a:rPr lang="en-US" smtClean="0"/>
              <a:t>6/30/2020</a:t>
            </a:fld>
            <a:endParaRPr lang="en-US"/>
          </a:p>
        </p:txBody>
      </p:sp>
      <p:sp>
        <p:nvSpPr>
          <p:cNvPr id="5" name="Footer Placeholder 4">
            <a:extLst>
              <a:ext uri="{FF2B5EF4-FFF2-40B4-BE49-F238E27FC236}">
                <a16:creationId xmlns:a16="http://schemas.microsoft.com/office/drawing/2014/main" id="{ABA5F39A-2F55-425E-B675-37119CFD574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EBE7FC5-3C18-438D-AC06-B4C172B5ABF0}"/>
              </a:ext>
            </a:extLst>
          </p:cNvPr>
          <p:cNvSpPr>
            <a:spLocks noGrp="1"/>
          </p:cNvSpPr>
          <p:nvPr>
            <p:ph type="sldNum" sz="quarter" idx="12"/>
          </p:nvPr>
        </p:nvSpPr>
        <p:spPr/>
        <p:txBody>
          <a:bodyPr/>
          <a:lstStyle/>
          <a:p>
            <a:fld id="{8FDD4314-16B8-49BC-AC44-F5D7DF12FB19}" type="slidenum">
              <a:rPr lang="en-US" smtClean="0"/>
              <a:t>‹#›</a:t>
            </a:fld>
            <a:endParaRPr lang="en-US"/>
          </a:p>
        </p:txBody>
      </p:sp>
    </p:spTree>
    <p:extLst>
      <p:ext uri="{BB962C8B-B14F-4D97-AF65-F5344CB8AC3E}">
        <p14:creationId xmlns:p14="http://schemas.microsoft.com/office/powerpoint/2010/main" val="26099851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EF9FB5-1EAE-4FAD-9CE7-25880B81121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64648CD-DC4C-483D-A90D-419945548EB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5EDDAB1-1F78-4954-A239-C26C1259B4B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E3AA9C9-0174-41C2-8F2F-A0B615689657}"/>
              </a:ext>
            </a:extLst>
          </p:cNvPr>
          <p:cNvSpPr>
            <a:spLocks noGrp="1"/>
          </p:cNvSpPr>
          <p:nvPr>
            <p:ph type="dt" sz="half" idx="10"/>
          </p:nvPr>
        </p:nvSpPr>
        <p:spPr/>
        <p:txBody>
          <a:bodyPr/>
          <a:lstStyle/>
          <a:p>
            <a:fld id="{548FD338-DC30-4F3A-8908-F7880E8658F8}" type="datetimeFigureOut">
              <a:rPr lang="en-US" smtClean="0"/>
              <a:t>6/30/2020</a:t>
            </a:fld>
            <a:endParaRPr lang="en-US"/>
          </a:p>
        </p:txBody>
      </p:sp>
      <p:sp>
        <p:nvSpPr>
          <p:cNvPr id="6" name="Footer Placeholder 5">
            <a:extLst>
              <a:ext uri="{FF2B5EF4-FFF2-40B4-BE49-F238E27FC236}">
                <a16:creationId xmlns:a16="http://schemas.microsoft.com/office/drawing/2014/main" id="{AB95876C-C9A6-4E87-BDCF-53870485621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DBF8F57-F60A-4005-B080-B8DD1D15EF25}"/>
              </a:ext>
            </a:extLst>
          </p:cNvPr>
          <p:cNvSpPr>
            <a:spLocks noGrp="1"/>
          </p:cNvSpPr>
          <p:nvPr>
            <p:ph type="sldNum" sz="quarter" idx="12"/>
          </p:nvPr>
        </p:nvSpPr>
        <p:spPr/>
        <p:txBody>
          <a:bodyPr/>
          <a:lstStyle/>
          <a:p>
            <a:fld id="{8FDD4314-16B8-49BC-AC44-F5D7DF12FB19}" type="slidenum">
              <a:rPr lang="en-US" smtClean="0"/>
              <a:t>‹#›</a:t>
            </a:fld>
            <a:endParaRPr lang="en-US"/>
          </a:p>
        </p:txBody>
      </p:sp>
    </p:spTree>
    <p:extLst>
      <p:ext uri="{BB962C8B-B14F-4D97-AF65-F5344CB8AC3E}">
        <p14:creationId xmlns:p14="http://schemas.microsoft.com/office/powerpoint/2010/main" val="17587566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FEC53F-D8E6-447D-B23D-1C82AC2DAE6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1225CE6-9F74-4994-9F54-609205A1F07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FF616B8-6F2E-4AE3-B4F6-8A980C8AB5EE}"/>
              </a:ext>
            </a:extLst>
          </p:cNvPr>
          <p:cNvSpPr>
            <a:spLocks noGrp="1"/>
          </p:cNvSpPr>
          <p:nvPr>
            <p:ph type="dt" sz="half" idx="10"/>
          </p:nvPr>
        </p:nvSpPr>
        <p:spPr/>
        <p:txBody>
          <a:bodyPr/>
          <a:lstStyle/>
          <a:p>
            <a:fld id="{548FD338-DC30-4F3A-8908-F7880E8658F8}" type="datetimeFigureOut">
              <a:rPr lang="en-US" smtClean="0"/>
              <a:t>6/30/2020</a:t>
            </a:fld>
            <a:endParaRPr lang="en-US"/>
          </a:p>
        </p:txBody>
      </p:sp>
      <p:sp>
        <p:nvSpPr>
          <p:cNvPr id="5" name="Footer Placeholder 4">
            <a:extLst>
              <a:ext uri="{FF2B5EF4-FFF2-40B4-BE49-F238E27FC236}">
                <a16:creationId xmlns:a16="http://schemas.microsoft.com/office/drawing/2014/main" id="{2B80B5D0-4609-4875-B070-62B30EBBB9E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09BDF40-B7E8-408E-BA68-56CE0B6BDF57}"/>
              </a:ext>
            </a:extLst>
          </p:cNvPr>
          <p:cNvSpPr>
            <a:spLocks noGrp="1"/>
          </p:cNvSpPr>
          <p:nvPr>
            <p:ph type="sldNum" sz="quarter" idx="12"/>
          </p:nvPr>
        </p:nvSpPr>
        <p:spPr/>
        <p:txBody>
          <a:bodyPr/>
          <a:lstStyle/>
          <a:p>
            <a:fld id="{8FDD4314-16B8-49BC-AC44-F5D7DF12FB19}" type="slidenum">
              <a:rPr lang="en-US" smtClean="0"/>
              <a:t>‹#›</a:t>
            </a:fld>
            <a:endParaRPr lang="en-US"/>
          </a:p>
        </p:txBody>
      </p:sp>
    </p:spTree>
    <p:extLst>
      <p:ext uri="{BB962C8B-B14F-4D97-AF65-F5344CB8AC3E}">
        <p14:creationId xmlns:p14="http://schemas.microsoft.com/office/powerpoint/2010/main" val="38780771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6A369C4-D284-4008-A8C5-A8BF382E26C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CA59DCA-EFA5-4858-8A51-D06B7BB2F6E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26980C1-F86B-46CC-A877-BF4A494CF61C}"/>
              </a:ext>
            </a:extLst>
          </p:cNvPr>
          <p:cNvSpPr>
            <a:spLocks noGrp="1"/>
          </p:cNvSpPr>
          <p:nvPr>
            <p:ph type="dt" sz="half" idx="10"/>
          </p:nvPr>
        </p:nvSpPr>
        <p:spPr/>
        <p:txBody>
          <a:bodyPr/>
          <a:lstStyle/>
          <a:p>
            <a:fld id="{548FD338-DC30-4F3A-8908-F7880E8658F8}" type="datetimeFigureOut">
              <a:rPr lang="en-US" smtClean="0"/>
              <a:t>6/30/2020</a:t>
            </a:fld>
            <a:endParaRPr lang="en-US"/>
          </a:p>
        </p:txBody>
      </p:sp>
      <p:sp>
        <p:nvSpPr>
          <p:cNvPr id="5" name="Footer Placeholder 4">
            <a:extLst>
              <a:ext uri="{FF2B5EF4-FFF2-40B4-BE49-F238E27FC236}">
                <a16:creationId xmlns:a16="http://schemas.microsoft.com/office/drawing/2014/main" id="{0C1AD16D-7A35-4AD1-B12B-33D8D93412A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7B906E0-915C-4425-8941-16C78652FCC4}"/>
              </a:ext>
            </a:extLst>
          </p:cNvPr>
          <p:cNvSpPr>
            <a:spLocks noGrp="1"/>
          </p:cNvSpPr>
          <p:nvPr>
            <p:ph type="sldNum" sz="quarter" idx="12"/>
          </p:nvPr>
        </p:nvSpPr>
        <p:spPr/>
        <p:txBody>
          <a:bodyPr/>
          <a:lstStyle/>
          <a:p>
            <a:fld id="{8FDD4314-16B8-49BC-AC44-F5D7DF12FB19}" type="slidenum">
              <a:rPr lang="en-US" smtClean="0"/>
              <a:t>‹#›</a:t>
            </a:fld>
            <a:endParaRPr lang="en-US"/>
          </a:p>
        </p:txBody>
      </p:sp>
    </p:spTree>
    <p:extLst>
      <p:ext uri="{BB962C8B-B14F-4D97-AF65-F5344CB8AC3E}">
        <p14:creationId xmlns:p14="http://schemas.microsoft.com/office/powerpoint/2010/main" val="24786601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8E2A38-47E2-48CF-8D5D-1ABBF1DB6C8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A5AB78B-3A5B-46B3-9982-38B3FF27C22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7F7FD00-1CF2-41F5-AC5B-89553814084C}"/>
              </a:ext>
            </a:extLst>
          </p:cNvPr>
          <p:cNvSpPr>
            <a:spLocks noGrp="1"/>
          </p:cNvSpPr>
          <p:nvPr>
            <p:ph type="dt" sz="half" idx="10"/>
          </p:nvPr>
        </p:nvSpPr>
        <p:spPr/>
        <p:txBody>
          <a:bodyPr/>
          <a:lstStyle/>
          <a:p>
            <a:fld id="{548FD338-DC30-4F3A-8908-F7880E8658F8}" type="datetimeFigureOut">
              <a:rPr lang="en-US" smtClean="0"/>
              <a:t>6/30/2020</a:t>
            </a:fld>
            <a:endParaRPr lang="en-US"/>
          </a:p>
        </p:txBody>
      </p:sp>
      <p:sp>
        <p:nvSpPr>
          <p:cNvPr id="5" name="Footer Placeholder 4">
            <a:extLst>
              <a:ext uri="{FF2B5EF4-FFF2-40B4-BE49-F238E27FC236}">
                <a16:creationId xmlns:a16="http://schemas.microsoft.com/office/drawing/2014/main" id="{A99B9047-0F43-4F2A-9D8B-4A83C7C9023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BEB964B-917F-48D2-A755-FFFBD862FD39}"/>
              </a:ext>
            </a:extLst>
          </p:cNvPr>
          <p:cNvSpPr>
            <a:spLocks noGrp="1"/>
          </p:cNvSpPr>
          <p:nvPr>
            <p:ph type="sldNum" sz="quarter" idx="12"/>
          </p:nvPr>
        </p:nvSpPr>
        <p:spPr/>
        <p:txBody>
          <a:bodyPr/>
          <a:lstStyle/>
          <a:p>
            <a:fld id="{8FDD4314-16B8-49BC-AC44-F5D7DF12FB19}" type="slidenum">
              <a:rPr lang="en-US" smtClean="0"/>
              <a:t>‹#›</a:t>
            </a:fld>
            <a:endParaRPr lang="en-US"/>
          </a:p>
        </p:txBody>
      </p:sp>
      <p:pic>
        <p:nvPicPr>
          <p:cNvPr id="8" name="Picture 2" descr="Three years after NASA's New Horizons spacecraft gave humankind our first close-up views of Pluto and its largest moon, Charon, scientists are still revealing the wonders of these incredible worlds in the outer solar system. Marking the anniversary of New Horizons' historic flight through the Pluto system on July 14, 2015, mission scientists released the highest-resolution color images of Pluto and Charon.  These natural-color images result from refined calibration of data gathered by New Horizons' color Multispectral Visible Imaging Camera (MVIC). The processing creates images that would approximate the colors that the human eye would perceive, bringing them closer to “true color” than the images released near the encounter.  This image was taken as New Horizons zipped toward Pluto and its moons on July 14, 2015, from a range of 22,025 miles (35,445) kilometers. This single color MVIC scan includes no data from other New Horizons imagers or instruments added. The striking features on Pluto are clearly visible, including the bright expanse of Pluto's icy, nitrogen-and-methane rich &quot;heart,&quot; Sputnik Planitia.">
            <a:extLst>
              <a:ext uri="{FF2B5EF4-FFF2-40B4-BE49-F238E27FC236}">
                <a16:creationId xmlns:a16="http://schemas.microsoft.com/office/drawing/2014/main" id="{001A0854-0F84-46BE-A7AC-A1585C6E6E19}"/>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724008" y="5007006"/>
            <a:ext cx="2467992" cy="18509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36229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8E2A38-47E2-48CF-8D5D-1ABBF1DB6C8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A5AB78B-3A5B-46B3-9982-38B3FF27C22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7F7FD00-1CF2-41F5-AC5B-89553814084C}"/>
              </a:ext>
            </a:extLst>
          </p:cNvPr>
          <p:cNvSpPr>
            <a:spLocks noGrp="1"/>
          </p:cNvSpPr>
          <p:nvPr>
            <p:ph type="dt" sz="half" idx="10"/>
          </p:nvPr>
        </p:nvSpPr>
        <p:spPr/>
        <p:txBody>
          <a:bodyPr/>
          <a:lstStyle/>
          <a:p>
            <a:fld id="{548FD338-DC30-4F3A-8908-F7880E8658F8}" type="datetimeFigureOut">
              <a:rPr lang="en-US" smtClean="0"/>
              <a:t>6/30/2020</a:t>
            </a:fld>
            <a:endParaRPr lang="en-US"/>
          </a:p>
        </p:txBody>
      </p:sp>
      <p:sp>
        <p:nvSpPr>
          <p:cNvPr id="5" name="Footer Placeholder 4">
            <a:extLst>
              <a:ext uri="{FF2B5EF4-FFF2-40B4-BE49-F238E27FC236}">
                <a16:creationId xmlns:a16="http://schemas.microsoft.com/office/drawing/2014/main" id="{A99B9047-0F43-4F2A-9D8B-4A83C7C9023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BEB964B-917F-48D2-A755-FFFBD862FD39}"/>
              </a:ext>
            </a:extLst>
          </p:cNvPr>
          <p:cNvSpPr>
            <a:spLocks noGrp="1"/>
          </p:cNvSpPr>
          <p:nvPr>
            <p:ph type="sldNum" sz="quarter" idx="12"/>
          </p:nvPr>
        </p:nvSpPr>
        <p:spPr/>
        <p:txBody>
          <a:bodyPr/>
          <a:lstStyle/>
          <a:p>
            <a:fld id="{8FDD4314-16B8-49BC-AC44-F5D7DF12FB19}" type="slidenum">
              <a:rPr lang="en-US" smtClean="0"/>
              <a:t>‹#›</a:t>
            </a:fld>
            <a:endParaRPr lang="en-US"/>
          </a:p>
        </p:txBody>
      </p:sp>
    </p:spTree>
    <p:extLst>
      <p:ext uri="{BB962C8B-B14F-4D97-AF65-F5344CB8AC3E}">
        <p14:creationId xmlns:p14="http://schemas.microsoft.com/office/powerpoint/2010/main" val="18804218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243C6A-4077-4311-A4E4-31FC033EF10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D8E28FE-5AE9-4CA9-9CA9-9B190F062C7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123C04B-0ABB-4B68-9D53-079E1A2AFD1B}"/>
              </a:ext>
            </a:extLst>
          </p:cNvPr>
          <p:cNvSpPr>
            <a:spLocks noGrp="1"/>
          </p:cNvSpPr>
          <p:nvPr>
            <p:ph type="dt" sz="half" idx="10"/>
          </p:nvPr>
        </p:nvSpPr>
        <p:spPr/>
        <p:txBody>
          <a:bodyPr/>
          <a:lstStyle/>
          <a:p>
            <a:fld id="{548FD338-DC30-4F3A-8908-F7880E8658F8}" type="datetimeFigureOut">
              <a:rPr lang="en-US" smtClean="0"/>
              <a:t>6/30/2020</a:t>
            </a:fld>
            <a:endParaRPr lang="en-US"/>
          </a:p>
        </p:txBody>
      </p:sp>
      <p:sp>
        <p:nvSpPr>
          <p:cNvPr id="5" name="Footer Placeholder 4">
            <a:extLst>
              <a:ext uri="{FF2B5EF4-FFF2-40B4-BE49-F238E27FC236}">
                <a16:creationId xmlns:a16="http://schemas.microsoft.com/office/drawing/2014/main" id="{FF95A51E-18CA-49E0-9591-5F555C45B6A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8B60797-B15E-4D8A-9EF0-941781634646}"/>
              </a:ext>
            </a:extLst>
          </p:cNvPr>
          <p:cNvSpPr>
            <a:spLocks noGrp="1"/>
          </p:cNvSpPr>
          <p:nvPr>
            <p:ph type="sldNum" sz="quarter" idx="12"/>
          </p:nvPr>
        </p:nvSpPr>
        <p:spPr/>
        <p:txBody>
          <a:bodyPr/>
          <a:lstStyle/>
          <a:p>
            <a:fld id="{8FDD4314-16B8-49BC-AC44-F5D7DF12FB19}" type="slidenum">
              <a:rPr lang="en-US" smtClean="0"/>
              <a:t>‹#›</a:t>
            </a:fld>
            <a:endParaRPr lang="en-US"/>
          </a:p>
        </p:txBody>
      </p:sp>
    </p:spTree>
    <p:extLst>
      <p:ext uri="{BB962C8B-B14F-4D97-AF65-F5344CB8AC3E}">
        <p14:creationId xmlns:p14="http://schemas.microsoft.com/office/powerpoint/2010/main" val="22598976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DA0B47-C928-441A-AF13-B6431D31644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6BFF695-A4A8-403D-A012-D3390770323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36DD128-57D7-4A0C-A2B8-05D324BCC9B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7BA0AC1-CE8A-4E84-833A-EFE9AAE79589}"/>
              </a:ext>
            </a:extLst>
          </p:cNvPr>
          <p:cNvSpPr>
            <a:spLocks noGrp="1"/>
          </p:cNvSpPr>
          <p:nvPr>
            <p:ph type="dt" sz="half" idx="10"/>
          </p:nvPr>
        </p:nvSpPr>
        <p:spPr/>
        <p:txBody>
          <a:bodyPr/>
          <a:lstStyle/>
          <a:p>
            <a:fld id="{548FD338-DC30-4F3A-8908-F7880E8658F8}" type="datetimeFigureOut">
              <a:rPr lang="en-US" smtClean="0"/>
              <a:t>6/30/2020</a:t>
            </a:fld>
            <a:endParaRPr lang="en-US"/>
          </a:p>
        </p:txBody>
      </p:sp>
      <p:sp>
        <p:nvSpPr>
          <p:cNvPr id="6" name="Footer Placeholder 5">
            <a:extLst>
              <a:ext uri="{FF2B5EF4-FFF2-40B4-BE49-F238E27FC236}">
                <a16:creationId xmlns:a16="http://schemas.microsoft.com/office/drawing/2014/main" id="{10B54672-6C4B-4709-A6CE-C6A7A7D230C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A2A7838-9896-4641-AA49-CEE9A77505F4}"/>
              </a:ext>
            </a:extLst>
          </p:cNvPr>
          <p:cNvSpPr>
            <a:spLocks noGrp="1"/>
          </p:cNvSpPr>
          <p:nvPr>
            <p:ph type="sldNum" sz="quarter" idx="12"/>
          </p:nvPr>
        </p:nvSpPr>
        <p:spPr/>
        <p:txBody>
          <a:bodyPr/>
          <a:lstStyle/>
          <a:p>
            <a:fld id="{8FDD4314-16B8-49BC-AC44-F5D7DF12FB19}" type="slidenum">
              <a:rPr lang="en-US" smtClean="0"/>
              <a:t>‹#›</a:t>
            </a:fld>
            <a:endParaRPr lang="en-US"/>
          </a:p>
        </p:txBody>
      </p:sp>
    </p:spTree>
    <p:extLst>
      <p:ext uri="{BB962C8B-B14F-4D97-AF65-F5344CB8AC3E}">
        <p14:creationId xmlns:p14="http://schemas.microsoft.com/office/powerpoint/2010/main" val="34263495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3DFE78-FAA2-4208-A1CB-EBED65455A6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B2610D8-6C01-4760-BDDA-3E814A0CCD3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E172793-C6A0-4964-8F1E-026BDC3049C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BE6B4B5-3102-4A9B-9DF0-8476A0D15E3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66D3E02-4092-4E95-964C-6476C874884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BE8E684-37CC-4D46-8734-FBBC228EB0C7}"/>
              </a:ext>
            </a:extLst>
          </p:cNvPr>
          <p:cNvSpPr>
            <a:spLocks noGrp="1"/>
          </p:cNvSpPr>
          <p:nvPr>
            <p:ph type="dt" sz="half" idx="10"/>
          </p:nvPr>
        </p:nvSpPr>
        <p:spPr/>
        <p:txBody>
          <a:bodyPr/>
          <a:lstStyle/>
          <a:p>
            <a:fld id="{548FD338-DC30-4F3A-8908-F7880E8658F8}" type="datetimeFigureOut">
              <a:rPr lang="en-US" smtClean="0"/>
              <a:t>6/30/2020</a:t>
            </a:fld>
            <a:endParaRPr lang="en-US"/>
          </a:p>
        </p:txBody>
      </p:sp>
      <p:sp>
        <p:nvSpPr>
          <p:cNvPr id="8" name="Footer Placeholder 7">
            <a:extLst>
              <a:ext uri="{FF2B5EF4-FFF2-40B4-BE49-F238E27FC236}">
                <a16:creationId xmlns:a16="http://schemas.microsoft.com/office/drawing/2014/main" id="{613AAFA3-E2BE-4877-ABD8-7ABC279E6EC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F447010-34AD-4A9F-A777-465FC7E1AABC}"/>
              </a:ext>
            </a:extLst>
          </p:cNvPr>
          <p:cNvSpPr>
            <a:spLocks noGrp="1"/>
          </p:cNvSpPr>
          <p:nvPr>
            <p:ph type="sldNum" sz="quarter" idx="12"/>
          </p:nvPr>
        </p:nvSpPr>
        <p:spPr/>
        <p:txBody>
          <a:bodyPr/>
          <a:lstStyle/>
          <a:p>
            <a:fld id="{8FDD4314-16B8-49BC-AC44-F5D7DF12FB19}" type="slidenum">
              <a:rPr lang="en-US" smtClean="0"/>
              <a:t>‹#›</a:t>
            </a:fld>
            <a:endParaRPr lang="en-US"/>
          </a:p>
        </p:txBody>
      </p:sp>
    </p:spTree>
    <p:extLst>
      <p:ext uri="{BB962C8B-B14F-4D97-AF65-F5344CB8AC3E}">
        <p14:creationId xmlns:p14="http://schemas.microsoft.com/office/powerpoint/2010/main" val="15724013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265B5A-2222-431B-B434-E4D2FDBC47C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86F240C-AD77-4B14-8740-121F38398A43}"/>
              </a:ext>
            </a:extLst>
          </p:cNvPr>
          <p:cNvSpPr>
            <a:spLocks noGrp="1"/>
          </p:cNvSpPr>
          <p:nvPr>
            <p:ph type="dt" sz="half" idx="10"/>
          </p:nvPr>
        </p:nvSpPr>
        <p:spPr/>
        <p:txBody>
          <a:bodyPr/>
          <a:lstStyle/>
          <a:p>
            <a:fld id="{548FD338-DC30-4F3A-8908-F7880E8658F8}" type="datetimeFigureOut">
              <a:rPr lang="en-US" smtClean="0"/>
              <a:t>6/30/2020</a:t>
            </a:fld>
            <a:endParaRPr lang="en-US"/>
          </a:p>
        </p:txBody>
      </p:sp>
      <p:sp>
        <p:nvSpPr>
          <p:cNvPr id="4" name="Footer Placeholder 3">
            <a:extLst>
              <a:ext uri="{FF2B5EF4-FFF2-40B4-BE49-F238E27FC236}">
                <a16:creationId xmlns:a16="http://schemas.microsoft.com/office/drawing/2014/main" id="{9CB1FC3C-E65B-4A95-9FE5-DECA67349D0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9BDC4DB-784A-4526-B795-E643EEF4FE41}"/>
              </a:ext>
            </a:extLst>
          </p:cNvPr>
          <p:cNvSpPr>
            <a:spLocks noGrp="1"/>
          </p:cNvSpPr>
          <p:nvPr>
            <p:ph type="sldNum" sz="quarter" idx="12"/>
          </p:nvPr>
        </p:nvSpPr>
        <p:spPr/>
        <p:txBody>
          <a:bodyPr/>
          <a:lstStyle/>
          <a:p>
            <a:fld id="{8FDD4314-16B8-49BC-AC44-F5D7DF12FB19}" type="slidenum">
              <a:rPr lang="en-US" smtClean="0"/>
              <a:t>‹#›</a:t>
            </a:fld>
            <a:endParaRPr lang="en-US"/>
          </a:p>
        </p:txBody>
      </p:sp>
    </p:spTree>
    <p:extLst>
      <p:ext uri="{BB962C8B-B14F-4D97-AF65-F5344CB8AC3E}">
        <p14:creationId xmlns:p14="http://schemas.microsoft.com/office/powerpoint/2010/main" val="21749913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0C2994A-66DF-4E9B-B51D-6F7DB0ADA9D5}"/>
              </a:ext>
            </a:extLst>
          </p:cNvPr>
          <p:cNvSpPr>
            <a:spLocks noGrp="1"/>
          </p:cNvSpPr>
          <p:nvPr>
            <p:ph type="dt" sz="half" idx="10"/>
          </p:nvPr>
        </p:nvSpPr>
        <p:spPr/>
        <p:txBody>
          <a:bodyPr/>
          <a:lstStyle/>
          <a:p>
            <a:fld id="{548FD338-DC30-4F3A-8908-F7880E8658F8}" type="datetimeFigureOut">
              <a:rPr lang="en-US" smtClean="0"/>
              <a:t>6/30/2020</a:t>
            </a:fld>
            <a:endParaRPr lang="en-US"/>
          </a:p>
        </p:txBody>
      </p:sp>
      <p:sp>
        <p:nvSpPr>
          <p:cNvPr id="3" name="Footer Placeholder 2">
            <a:extLst>
              <a:ext uri="{FF2B5EF4-FFF2-40B4-BE49-F238E27FC236}">
                <a16:creationId xmlns:a16="http://schemas.microsoft.com/office/drawing/2014/main" id="{EF5D65D4-F568-4124-980C-B67052A799B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40316CB-5296-4FAC-B3A0-9C4883F857A0}"/>
              </a:ext>
            </a:extLst>
          </p:cNvPr>
          <p:cNvSpPr>
            <a:spLocks noGrp="1"/>
          </p:cNvSpPr>
          <p:nvPr>
            <p:ph type="sldNum" sz="quarter" idx="12"/>
          </p:nvPr>
        </p:nvSpPr>
        <p:spPr/>
        <p:txBody>
          <a:bodyPr/>
          <a:lstStyle/>
          <a:p>
            <a:fld id="{8FDD4314-16B8-49BC-AC44-F5D7DF12FB19}" type="slidenum">
              <a:rPr lang="en-US" smtClean="0"/>
              <a:t>‹#›</a:t>
            </a:fld>
            <a:endParaRPr lang="en-US"/>
          </a:p>
        </p:txBody>
      </p:sp>
    </p:spTree>
    <p:extLst>
      <p:ext uri="{BB962C8B-B14F-4D97-AF65-F5344CB8AC3E}">
        <p14:creationId xmlns:p14="http://schemas.microsoft.com/office/powerpoint/2010/main" val="7542192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6DF9B6-144A-443B-A0AC-79140759C47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76573FA-40B6-4301-83ED-3F9FBB919E0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A02EB61-36E8-42FD-9E25-37AFCE4E15B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A76F1E4-765C-461E-8413-EDB6CCD01847}"/>
              </a:ext>
            </a:extLst>
          </p:cNvPr>
          <p:cNvSpPr>
            <a:spLocks noGrp="1"/>
          </p:cNvSpPr>
          <p:nvPr>
            <p:ph type="dt" sz="half" idx="10"/>
          </p:nvPr>
        </p:nvSpPr>
        <p:spPr/>
        <p:txBody>
          <a:bodyPr/>
          <a:lstStyle/>
          <a:p>
            <a:fld id="{548FD338-DC30-4F3A-8908-F7880E8658F8}" type="datetimeFigureOut">
              <a:rPr lang="en-US" smtClean="0"/>
              <a:t>6/30/2020</a:t>
            </a:fld>
            <a:endParaRPr lang="en-US"/>
          </a:p>
        </p:txBody>
      </p:sp>
      <p:sp>
        <p:nvSpPr>
          <p:cNvPr id="6" name="Footer Placeholder 5">
            <a:extLst>
              <a:ext uri="{FF2B5EF4-FFF2-40B4-BE49-F238E27FC236}">
                <a16:creationId xmlns:a16="http://schemas.microsoft.com/office/drawing/2014/main" id="{48520364-07B4-4E2F-BA35-18194BFFC5A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9BBAAB9-D8AF-43C6-B7C4-F9DF5CB37788}"/>
              </a:ext>
            </a:extLst>
          </p:cNvPr>
          <p:cNvSpPr>
            <a:spLocks noGrp="1"/>
          </p:cNvSpPr>
          <p:nvPr>
            <p:ph type="sldNum" sz="quarter" idx="12"/>
          </p:nvPr>
        </p:nvSpPr>
        <p:spPr/>
        <p:txBody>
          <a:bodyPr/>
          <a:lstStyle/>
          <a:p>
            <a:fld id="{8FDD4314-16B8-49BC-AC44-F5D7DF12FB19}" type="slidenum">
              <a:rPr lang="en-US" smtClean="0"/>
              <a:t>‹#›</a:t>
            </a:fld>
            <a:endParaRPr lang="en-US"/>
          </a:p>
        </p:txBody>
      </p:sp>
    </p:spTree>
    <p:extLst>
      <p:ext uri="{BB962C8B-B14F-4D97-AF65-F5344CB8AC3E}">
        <p14:creationId xmlns:p14="http://schemas.microsoft.com/office/powerpoint/2010/main" val="14778879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5C79F27-EB31-4319-AF48-464B882A08C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C146DE7-ADD2-48A2-8F12-A25C61F96E5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ADA81DC-359F-4464-9B32-38C59988BD6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48FD338-DC30-4F3A-8908-F7880E8658F8}" type="datetimeFigureOut">
              <a:rPr lang="en-US" smtClean="0"/>
              <a:t>6/30/2020</a:t>
            </a:fld>
            <a:endParaRPr lang="en-US"/>
          </a:p>
        </p:txBody>
      </p:sp>
      <p:sp>
        <p:nvSpPr>
          <p:cNvPr id="5" name="Footer Placeholder 4">
            <a:extLst>
              <a:ext uri="{FF2B5EF4-FFF2-40B4-BE49-F238E27FC236}">
                <a16:creationId xmlns:a16="http://schemas.microsoft.com/office/drawing/2014/main" id="{99432164-AE90-4029-812D-EAEA01B458A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B8F50F2-E546-466F-901D-BE7110F2648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FDD4314-16B8-49BC-AC44-F5D7DF12FB19}" type="slidenum">
              <a:rPr lang="en-US" smtClean="0"/>
              <a:t>‹#›</a:t>
            </a:fld>
            <a:endParaRPr lang="en-US"/>
          </a:p>
        </p:txBody>
      </p:sp>
    </p:spTree>
    <p:extLst>
      <p:ext uri="{BB962C8B-B14F-4D97-AF65-F5344CB8AC3E}">
        <p14:creationId xmlns:p14="http://schemas.microsoft.com/office/powerpoint/2010/main" val="38889745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F71663-DD22-4323-9DDE-2E7DDE24EA10}"/>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1128B6B8-37F3-49FB-AD7E-CCF7EA68405D}"/>
              </a:ext>
            </a:extLst>
          </p:cNvPr>
          <p:cNvSpPr>
            <a:spLocks noGrp="1"/>
          </p:cNvSpPr>
          <p:nvPr>
            <p:ph type="subTitle" idx="1"/>
          </p:nvPr>
        </p:nvSpPr>
        <p:spPr/>
        <p:txBody>
          <a:bodyPr/>
          <a:lstStyle/>
          <a:p>
            <a:endParaRPr lang="en-US"/>
          </a:p>
        </p:txBody>
      </p:sp>
      <p:pic>
        <p:nvPicPr>
          <p:cNvPr id="4" name="Picture 3">
            <a:extLst>
              <a:ext uri="{FF2B5EF4-FFF2-40B4-BE49-F238E27FC236}">
                <a16:creationId xmlns:a16="http://schemas.microsoft.com/office/drawing/2014/main" id="{48485C7D-DEBD-4E64-97D4-2B472ECF2547}"/>
              </a:ext>
            </a:extLst>
          </p:cNvPr>
          <p:cNvPicPr>
            <a:picLocks noChangeAspect="1"/>
          </p:cNvPicPr>
          <p:nvPr/>
        </p:nvPicPr>
        <p:blipFill>
          <a:blip r:embed="rId2"/>
          <a:stretch>
            <a:fillRect/>
          </a:stretch>
        </p:blipFill>
        <p:spPr>
          <a:xfrm>
            <a:off x="0" y="-8878"/>
            <a:ext cx="12192000" cy="6858000"/>
          </a:xfrm>
          <a:prstGeom prst="rect">
            <a:avLst/>
          </a:prstGeom>
        </p:spPr>
      </p:pic>
      <p:sp>
        <p:nvSpPr>
          <p:cNvPr id="5" name="TextBox 4">
            <a:extLst>
              <a:ext uri="{FF2B5EF4-FFF2-40B4-BE49-F238E27FC236}">
                <a16:creationId xmlns:a16="http://schemas.microsoft.com/office/drawing/2014/main" id="{ECB4BC2E-838F-4A01-879B-0E938C26927B}"/>
              </a:ext>
            </a:extLst>
          </p:cNvPr>
          <p:cNvSpPr txBox="1"/>
          <p:nvPr/>
        </p:nvSpPr>
        <p:spPr>
          <a:xfrm>
            <a:off x="11390051" y="2802077"/>
            <a:ext cx="421910" cy="707886"/>
          </a:xfrm>
          <a:prstGeom prst="rect">
            <a:avLst/>
          </a:prstGeom>
          <a:noFill/>
        </p:spPr>
        <p:txBody>
          <a:bodyPr wrap="none" rtlCol="0">
            <a:spAutoFit/>
          </a:bodyPr>
          <a:lstStyle/>
          <a:p>
            <a:r>
              <a:rPr lang="en-US" sz="4000" dirty="0">
                <a:solidFill>
                  <a:schemeClr val="bg1"/>
                </a:solidFill>
              </a:rPr>
              <a:t>?</a:t>
            </a:r>
          </a:p>
        </p:txBody>
      </p:sp>
      <p:sp>
        <p:nvSpPr>
          <p:cNvPr id="6" name="TextBox 5">
            <a:extLst>
              <a:ext uri="{FF2B5EF4-FFF2-40B4-BE49-F238E27FC236}">
                <a16:creationId xmlns:a16="http://schemas.microsoft.com/office/drawing/2014/main" id="{91348C29-046E-4F08-B65C-890E00D28AFF}"/>
              </a:ext>
            </a:extLst>
          </p:cNvPr>
          <p:cNvSpPr txBox="1"/>
          <p:nvPr/>
        </p:nvSpPr>
        <p:spPr>
          <a:xfrm>
            <a:off x="3920185" y="4596080"/>
            <a:ext cx="8051115" cy="1754326"/>
          </a:xfrm>
          <a:prstGeom prst="rect">
            <a:avLst/>
          </a:prstGeom>
          <a:noFill/>
        </p:spPr>
        <p:txBody>
          <a:bodyPr wrap="none" rtlCol="0">
            <a:spAutoFit/>
          </a:bodyPr>
          <a:lstStyle/>
          <a:p>
            <a:r>
              <a:rPr lang="en-US" sz="4000" dirty="0">
                <a:solidFill>
                  <a:schemeClr val="bg1"/>
                </a:solidFill>
              </a:rPr>
              <a:t>What’s Up with Pluto?       </a:t>
            </a:r>
          </a:p>
          <a:p>
            <a:r>
              <a:rPr lang="en-US" sz="4000" dirty="0">
                <a:solidFill>
                  <a:schemeClr val="bg1"/>
                </a:solidFill>
              </a:rPr>
              <a:t>+ Make your own Pocket Solar System</a:t>
            </a:r>
          </a:p>
          <a:p>
            <a:r>
              <a:rPr lang="en-US" sz="2800" dirty="0">
                <a:solidFill>
                  <a:schemeClr val="bg1"/>
                </a:solidFill>
              </a:rPr>
              <a:t>Friday </a:t>
            </a:r>
            <a:r>
              <a:rPr lang="en-US" sz="2800">
                <a:solidFill>
                  <a:schemeClr val="bg1"/>
                </a:solidFill>
              </a:rPr>
              <a:t>June 9, </a:t>
            </a:r>
            <a:r>
              <a:rPr lang="en-US" sz="2800" dirty="0">
                <a:solidFill>
                  <a:schemeClr val="bg1"/>
                </a:solidFill>
              </a:rPr>
              <a:t>2020</a:t>
            </a:r>
          </a:p>
        </p:txBody>
      </p:sp>
    </p:spTree>
    <p:extLst>
      <p:ext uri="{BB962C8B-B14F-4D97-AF65-F5344CB8AC3E}">
        <p14:creationId xmlns:p14="http://schemas.microsoft.com/office/powerpoint/2010/main" val="3726835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30CF9D-CAAE-40CF-B9B6-259EC9B47338}"/>
              </a:ext>
            </a:extLst>
          </p:cNvPr>
          <p:cNvSpPr>
            <a:spLocks noGrp="1"/>
          </p:cNvSpPr>
          <p:nvPr>
            <p:ph type="title"/>
          </p:nvPr>
        </p:nvSpPr>
        <p:spPr/>
        <p:txBody>
          <a:bodyPr/>
          <a:lstStyle/>
          <a:p>
            <a:r>
              <a:rPr lang="en-US" dirty="0"/>
              <a:t>Planets, Asteroids, Meteors, Comets – is this Science?</a:t>
            </a:r>
          </a:p>
        </p:txBody>
      </p:sp>
      <p:graphicFrame>
        <p:nvGraphicFramePr>
          <p:cNvPr id="6" name="Table 6">
            <a:extLst>
              <a:ext uri="{FF2B5EF4-FFF2-40B4-BE49-F238E27FC236}">
                <a16:creationId xmlns:a16="http://schemas.microsoft.com/office/drawing/2014/main" id="{2AB22C49-4BDC-458D-84C9-82A58E5CD54B}"/>
              </a:ext>
            </a:extLst>
          </p:cNvPr>
          <p:cNvGraphicFramePr>
            <a:graphicFrameLocks noGrp="1"/>
          </p:cNvGraphicFramePr>
          <p:nvPr>
            <p:ph idx="1"/>
            <p:extLst>
              <p:ext uri="{D42A27DB-BD31-4B8C-83A1-F6EECF244321}">
                <p14:modId xmlns:p14="http://schemas.microsoft.com/office/powerpoint/2010/main" val="2082758381"/>
              </p:ext>
            </p:extLst>
          </p:nvPr>
        </p:nvGraphicFramePr>
        <p:xfrm>
          <a:off x="838200" y="1825624"/>
          <a:ext cx="10515597" cy="2915050"/>
        </p:xfrm>
        <a:graphic>
          <a:graphicData uri="http://schemas.openxmlformats.org/drawingml/2006/table">
            <a:tbl>
              <a:tblPr firstRow="1" bandRow="1">
                <a:tableStyleId>{72833802-FEF1-4C79-8D5D-14CF1EAF98D9}</a:tableStyleId>
              </a:tblPr>
              <a:tblGrid>
                <a:gridCol w="3505199">
                  <a:extLst>
                    <a:ext uri="{9D8B030D-6E8A-4147-A177-3AD203B41FA5}">
                      <a16:colId xmlns:a16="http://schemas.microsoft.com/office/drawing/2014/main" val="2878975226"/>
                    </a:ext>
                  </a:extLst>
                </a:gridCol>
                <a:gridCol w="3505199">
                  <a:extLst>
                    <a:ext uri="{9D8B030D-6E8A-4147-A177-3AD203B41FA5}">
                      <a16:colId xmlns:a16="http://schemas.microsoft.com/office/drawing/2014/main" val="2630496444"/>
                    </a:ext>
                  </a:extLst>
                </a:gridCol>
                <a:gridCol w="3505199">
                  <a:extLst>
                    <a:ext uri="{9D8B030D-6E8A-4147-A177-3AD203B41FA5}">
                      <a16:colId xmlns:a16="http://schemas.microsoft.com/office/drawing/2014/main" val="754426479"/>
                    </a:ext>
                  </a:extLst>
                </a:gridCol>
              </a:tblGrid>
              <a:tr h="583010">
                <a:tc>
                  <a:txBody>
                    <a:bodyPr/>
                    <a:lstStyle/>
                    <a:p>
                      <a:pPr algn="l"/>
                      <a:r>
                        <a:rPr lang="en-US" dirty="0"/>
                        <a:t>Term</a:t>
                      </a:r>
                    </a:p>
                  </a:txBody>
                  <a:tcPr/>
                </a:tc>
                <a:tc>
                  <a:txBody>
                    <a:bodyPr/>
                    <a:lstStyle/>
                    <a:p>
                      <a:pPr algn="l"/>
                      <a:r>
                        <a:rPr lang="en-US" dirty="0"/>
                        <a:t>Origin (Greek)</a:t>
                      </a:r>
                    </a:p>
                  </a:txBody>
                  <a:tcPr/>
                </a:tc>
                <a:tc>
                  <a:txBody>
                    <a:bodyPr/>
                    <a:lstStyle/>
                    <a:p>
                      <a:pPr algn="l"/>
                      <a:r>
                        <a:rPr lang="en-US" dirty="0"/>
                        <a:t>Meaning</a:t>
                      </a:r>
                    </a:p>
                  </a:txBody>
                  <a:tcPr/>
                </a:tc>
                <a:extLst>
                  <a:ext uri="{0D108BD9-81ED-4DB2-BD59-A6C34878D82A}">
                    <a16:rowId xmlns:a16="http://schemas.microsoft.com/office/drawing/2014/main" val="3812913112"/>
                  </a:ext>
                </a:extLst>
              </a:tr>
              <a:tr h="583010">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284324044"/>
                  </a:ext>
                </a:extLst>
              </a:tr>
              <a:tr h="583010">
                <a:tc>
                  <a:txBody>
                    <a:bodyPr/>
                    <a:lstStyle/>
                    <a:p>
                      <a:endParaRPr lang="en-US" dirty="0"/>
                    </a:p>
                  </a:txBody>
                  <a:tcPr/>
                </a:tc>
                <a:tc>
                  <a:txBody>
                    <a:bodyPr/>
                    <a:lstStyle/>
                    <a:p>
                      <a:endParaRPr lang="en-US" dirty="0"/>
                    </a:p>
                  </a:txBody>
                  <a:tcPr/>
                </a:tc>
                <a:tc>
                  <a:txBody>
                    <a:bodyPr/>
                    <a:lstStyle/>
                    <a:p>
                      <a:endParaRPr lang="en-US"/>
                    </a:p>
                  </a:txBody>
                  <a:tcPr/>
                </a:tc>
                <a:extLst>
                  <a:ext uri="{0D108BD9-81ED-4DB2-BD59-A6C34878D82A}">
                    <a16:rowId xmlns:a16="http://schemas.microsoft.com/office/drawing/2014/main" val="3919696194"/>
                  </a:ext>
                </a:extLst>
              </a:tr>
              <a:tr h="583010">
                <a:tc>
                  <a:txBody>
                    <a:bodyPr/>
                    <a:lstStyle/>
                    <a:p>
                      <a:endParaRPr lang="en-US" dirty="0"/>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3384471672"/>
                  </a:ext>
                </a:extLst>
              </a:tr>
              <a:tr h="583010">
                <a:tc>
                  <a:txBody>
                    <a:bodyPr/>
                    <a:lstStyle/>
                    <a:p>
                      <a:endParaRPr lang="en-US"/>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1125080803"/>
                  </a:ext>
                </a:extLst>
              </a:tr>
            </a:tbl>
          </a:graphicData>
        </a:graphic>
      </p:graphicFrame>
      <p:sp>
        <p:nvSpPr>
          <p:cNvPr id="8" name="TextBox 7">
            <a:extLst>
              <a:ext uri="{FF2B5EF4-FFF2-40B4-BE49-F238E27FC236}">
                <a16:creationId xmlns:a16="http://schemas.microsoft.com/office/drawing/2014/main" id="{FF0A22B3-DD6F-44AC-AA7C-FEBB1B3C030D}"/>
              </a:ext>
            </a:extLst>
          </p:cNvPr>
          <p:cNvSpPr txBox="1"/>
          <p:nvPr/>
        </p:nvSpPr>
        <p:spPr>
          <a:xfrm>
            <a:off x="838200" y="2459115"/>
            <a:ext cx="978088" cy="461665"/>
          </a:xfrm>
          <a:prstGeom prst="rect">
            <a:avLst/>
          </a:prstGeom>
          <a:noFill/>
        </p:spPr>
        <p:txBody>
          <a:bodyPr wrap="none" rtlCol="0">
            <a:spAutoFit/>
          </a:bodyPr>
          <a:lstStyle/>
          <a:p>
            <a:r>
              <a:rPr lang="en-US" sz="2400" dirty="0"/>
              <a:t>Planet</a:t>
            </a:r>
          </a:p>
        </p:txBody>
      </p:sp>
      <p:sp>
        <p:nvSpPr>
          <p:cNvPr id="9" name="TextBox 8">
            <a:extLst>
              <a:ext uri="{FF2B5EF4-FFF2-40B4-BE49-F238E27FC236}">
                <a16:creationId xmlns:a16="http://schemas.microsoft.com/office/drawing/2014/main" id="{70EC54CF-EDD7-40BE-966A-479B2EF03098}"/>
              </a:ext>
            </a:extLst>
          </p:cNvPr>
          <p:cNvSpPr txBox="1"/>
          <p:nvPr/>
        </p:nvSpPr>
        <p:spPr>
          <a:xfrm>
            <a:off x="4300490" y="2459115"/>
            <a:ext cx="1248868" cy="461665"/>
          </a:xfrm>
          <a:prstGeom prst="rect">
            <a:avLst/>
          </a:prstGeom>
          <a:noFill/>
        </p:spPr>
        <p:txBody>
          <a:bodyPr wrap="none" rtlCol="0">
            <a:spAutoFit/>
          </a:bodyPr>
          <a:lstStyle/>
          <a:p>
            <a:r>
              <a:rPr lang="en-US" sz="2400" dirty="0" err="1"/>
              <a:t>Planetes</a:t>
            </a:r>
            <a:endParaRPr lang="en-US" sz="2400" dirty="0"/>
          </a:p>
        </p:txBody>
      </p:sp>
      <p:sp>
        <p:nvSpPr>
          <p:cNvPr id="10" name="TextBox 9">
            <a:extLst>
              <a:ext uri="{FF2B5EF4-FFF2-40B4-BE49-F238E27FC236}">
                <a16:creationId xmlns:a16="http://schemas.microsoft.com/office/drawing/2014/main" id="{8AA40BFE-C8F5-4E32-8352-776640176EDC}"/>
              </a:ext>
            </a:extLst>
          </p:cNvPr>
          <p:cNvSpPr txBox="1"/>
          <p:nvPr/>
        </p:nvSpPr>
        <p:spPr>
          <a:xfrm>
            <a:off x="7880411" y="2459115"/>
            <a:ext cx="1437958" cy="461665"/>
          </a:xfrm>
          <a:prstGeom prst="rect">
            <a:avLst/>
          </a:prstGeom>
          <a:noFill/>
        </p:spPr>
        <p:txBody>
          <a:bodyPr wrap="none" rtlCol="0">
            <a:spAutoFit/>
          </a:bodyPr>
          <a:lstStyle/>
          <a:p>
            <a:r>
              <a:rPr lang="en-US" sz="2400" dirty="0"/>
              <a:t>Wanderer</a:t>
            </a:r>
          </a:p>
        </p:txBody>
      </p:sp>
      <p:sp>
        <p:nvSpPr>
          <p:cNvPr id="11" name="TextBox 10">
            <a:extLst>
              <a:ext uri="{FF2B5EF4-FFF2-40B4-BE49-F238E27FC236}">
                <a16:creationId xmlns:a16="http://schemas.microsoft.com/office/drawing/2014/main" id="{C978ADCC-F563-40F8-B116-0E159C7C8ADF}"/>
              </a:ext>
            </a:extLst>
          </p:cNvPr>
          <p:cNvSpPr txBox="1"/>
          <p:nvPr/>
        </p:nvSpPr>
        <p:spPr>
          <a:xfrm>
            <a:off x="838200" y="3064620"/>
            <a:ext cx="1229311" cy="461665"/>
          </a:xfrm>
          <a:prstGeom prst="rect">
            <a:avLst/>
          </a:prstGeom>
          <a:noFill/>
        </p:spPr>
        <p:txBody>
          <a:bodyPr wrap="none" rtlCol="0">
            <a:spAutoFit/>
          </a:bodyPr>
          <a:lstStyle/>
          <a:p>
            <a:r>
              <a:rPr lang="en-US" sz="2400" dirty="0"/>
              <a:t>Asteroid</a:t>
            </a:r>
          </a:p>
        </p:txBody>
      </p:sp>
      <p:sp>
        <p:nvSpPr>
          <p:cNvPr id="12" name="TextBox 11">
            <a:extLst>
              <a:ext uri="{FF2B5EF4-FFF2-40B4-BE49-F238E27FC236}">
                <a16:creationId xmlns:a16="http://schemas.microsoft.com/office/drawing/2014/main" id="{38D2DD7D-32EF-438B-94E6-A8E4968C60B8}"/>
              </a:ext>
            </a:extLst>
          </p:cNvPr>
          <p:cNvSpPr txBox="1"/>
          <p:nvPr/>
        </p:nvSpPr>
        <p:spPr>
          <a:xfrm>
            <a:off x="4300490" y="3064620"/>
            <a:ext cx="1657313" cy="461665"/>
          </a:xfrm>
          <a:prstGeom prst="rect">
            <a:avLst/>
          </a:prstGeom>
          <a:noFill/>
        </p:spPr>
        <p:txBody>
          <a:bodyPr wrap="none" rtlCol="0">
            <a:spAutoFit/>
          </a:bodyPr>
          <a:lstStyle/>
          <a:p>
            <a:r>
              <a:rPr lang="en-US" sz="2400" dirty="0" err="1"/>
              <a:t>Asteroeides</a:t>
            </a:r>
            <a:endParaRPr lang="en-US" sz="2400" dirty="0"/>
          </a:p>
        </p:txBody>
      </p:sp>
      <p:sp>
        <p:nvSpPr>
          <p:cNvPr id="13" name="TextBox 12">
            <a:extLst>
              <a:ext uri="{FF2B5EF4-FFF2-40B4-BE49-F238E27FC236}">
                <a16:creationId xmlns:a16="http://schemas.microsoft.com/office/drawing/2014/main" id="{21894589-CF46-47C3-B7A7-C3C5BC5393CA}"/>
              </a:ext>
            </a:extLst>
          </p:cNvPr>
          <p:cNvSpPr txBox="1"/>
          <p:nvPr/>
        </p:nvSpPr>
        <p:spPr>
          <a:xfrm>
            <a:off x="7880411" y="3064620"/>
            <a:ext cx="1198470" cy="461665"/>
          </a:xfrm>
          <a:prstGeom prst="rect">
            <a:avLst/>
          </a:prstGeom>
          <a:noFill/>
        </p:spPr>
        <p:txBody>
          <a:bodyPr wrap="none" rtlCol="0">
            <a:spAutoFit/>
          </a:bodyPr>
          <a:lstStyle/>
          <a:p>
            <a:r>
              <a:rPr lang="en-US" sz="2400" dirty="0"/>
              <a:t>Star-like</a:t>
            </a:r>
          </a:p>
        </p:txBody>
      </p:sp>
      <p:sp>
        <p:nvSpPr>
          <p:cNvPr id="14" name="TextBox 13">
            <a:extLst>
              <a:ext uri="{FF2B5EF4-FFF2-40B4-BE49-F238E27FC236}">
                <a16:creationId xmlns:a16="http://schemas.microsoft.com/office/drawing/2014/main" id="{3B0DE9C0-E428-4D95-A08A-1F510D23DB8F}"/>
              </a:ext>
            </a:extLst>
          </p:cNvPr>
          <p:cNvSpPr txBox="1"/>
          <p:nvPr/>
        </p:nvSpPr>
        <p:spPr>
          <a:xfrm>
            <a:off x="838200" y="3626528"/>
            <a:ext cx="1122230" cy="461665"/>
          </a:xfrm>
          <a:prstGeom prst="rect">
            <a:avLst/>
          </a:prstGeom>
          <a:noFill/>
        </p:spPr>
        <p:txBody>
          <a:bodyPr wrap="none" rtlCol="0">
            <a:spAutoFit/>
          </a:bodyPr>
          <a:lstStyle/>
          <a:p>
            <a:r>
              <a:rPr lang="en-US" sz="2400" dirty="0"/>
              <a:t>Meteor</a:t>
            </a:r>
          </a:p>
        </p:txBody>
      </p:sp>
      <p:sp>
        <p:nvSpPr>
          <p:cNvPr id="15" name="TextBox 14">
            <a:extLst>
              <a:ext uri="{FF2B5EF4-FFF2-40B4-BE49-F238E27FC236}">
                <a16:creationId xmlns:a16="http://schemas.microsoft.com/office/drawing/2014/main" id="{04A9069E-D5A4-4AC4-B72D-7B15CF9336E8}"/>
              </a:ext>
            </a:extLst>
          </p:cNvPr>
          <p:cNvSpPr txBox="1"/>
          <p:nvPr/>
        </p:nvSpPr>
        <p:spPr>
          <a:xfrm>
            <a:off x="4300490" y="3626528"/>
            <a:ext cx="1441100" cy="461665"/>
          </a:xfrm>
          <a:prstGeom prst="rect">
            <a:avLst/>
          </a:prstGeom>
          <a:noFill/>
        </p:spPr>
        <p:txBody>
          <a:bodyPr wrap="none" rtlCol="0">
            <a:spAutoFit/>
          </a:bodyPr>
          <a:lstStyle/>
          <a:p>
            <a:r>
              <a:rPr lang="en-US" sz="2400" dirty="0" err="1"/>
              <a:t>Meteoron</a:t>
            </a:r>
            <a:endParaRPr lang="en-US" sz="2400" dirty="0"/>
          </a:p>
        </p:txBody>
      </p:sp>
      <p:sp>
        <p:nvSpPr>
          <p:cNvPr id="16" name="TextBox 15">
            <a:extLst>
              <a:ext uri="{FF2B5EF4-FFF2-40B4-BE49-F238E27FC236}">
                <a16:creationId xmlns:a16="http://schemas.microsoft.com/office/drawing/2014/main" id="{26BA6EBB-41B7-455B-82BD-BA120ACF2B04}"/>
              </a:ext>
            </a:extLst>
          </p:cNvPr>
          <p:cNvSpPr txBox="1"/>
          <p:nvPr/>
        </p:nvSpPr>
        <p:spPr>
          <a:xfrm>
            <a:off x="7880411" y="3626528"/>
            <a:ext cx="3469348" cy="461665"/>
          </a:xfrm>
          <a:prstGeom prst="rect">
            <a:avLst/>
          </a:prstGeom>
          <a:noFill/>
        </p:spPr>
        <p:txBody>
          <a:bodyPr wrap="none" rtlCol="0">
            <a:spAutoFit/>
          </a:bodyPr>
          <a:lstStyle/>
          <a:p>
            <a:r>
              <a:rPr lang="en-US" sz="2400" dirty="0"/>
              <a:t>Lofty / Moving through air</a:t>
            </a:r>
          </a:p>
        </p:txBody>
      </p:sp>
      <p:sp>
        <p:nvSpPr>
          <p:cNvPr id="17" name="TextBox 16">
            <a:extLst>
              <a:ext uri="{FF2B5EF4-FFF2-40B4-BE49-F238E27FC236}">
                <a16:creationId xmlns:a16="http://schemas.microsoft.com/office/drawing/2014/main" id="{7D977783-B3F2-4C4D-8FEB-2538E1D1CE50}"/>
              </a:ext>
            </a:extLst>
          </p:cNvPr>
          <p:cNvSpPr txBox="1"/>
          <p:nvPr/>
        </p:nvSpPr>
        <p:spPr>
          <a:xfrm>
            <a:off x="838200" y="4232033"/>
            <a:ext cx="1010148" cy="461665"/>
          </a:xfrm>
          <a:prstGeom prst="rect">
            <a:avLst/>
          </a:prstGeom>
          <a:noFill/>
        </p:spPr>
        <p:txBody>
          <a:bodyPr wrap="none" rtlCol="0">
            <a:spAutoFit/>
          </a:bodyPr>
          <a:lstStyle/>
          <a:p>
            <a:r>
              <a:rPr lang="en-US" sz="2400" dirty="0"/>
              <a:t>Comet</a:t>
            </a:r>
          </a:p>
        </p:txBody>
      </p:sp>
      <p:sp>
        <p:nvSpPr>
          <p:cNvPr id="18" name="TextBox 17">
            <a:extLst>
              <a:ext uri="{FF2B5EF4-FFF2-40B4-BE49-F238E27FC236}">
                <a16:creationId xmlns:a16="http://schemas.microsoft.com/office/drawing/2014/main" id="{5FB607A0-1D46-4C8B-A428-FD3669A6E2CC}"/>
              </a:ext>
            </a:extLst>
          </p:cNvPr>
          <p:cNvSpPr txBox="1"/>
          <p:nvPr/>
        </p:nvSpPr>
        <p:spPr>
          <a:xfrm>
            <a:off x="4300490" y="4232033"/>
            <a:ext cx="1272143" cy="461665"/>
          </a:xfrm>
          <a:prstGeom prst="rect">
            <a:avLst/>
          </a:prstGeom>
          <a:noFill/>
        </p:spPr>
        <p:txBody>
          <a:bodyPr wrap="none" rtlCol="0">
            <a:spAutoFit/>
          </a:bodyPr>
          <a:lstStyle/>
          <a:p>
            <a:r>
              <a:rPr lang="en-US" sz="2400" dirty="0" err="1"/>
              <a:t>Kometes</a:t>
            </a:r>
            <a:endParaRPr lang="en-US" sz="2400" dirty="0"/>
          </a:p>
        </p:txBody>
      </p:sp>
      <p:sp>
        <p:nvSpPr>
          <p:cNvPr id="19" name="TextBox 18">
            <a:extLst>
              <a:ext uri="{FF2B5EF4-FFF2-40B4-BE49-F238E27FC236}">
                <a16:creationId xmlns:a16="http://schemas.microsoft.com/office/drawing/2014/main" id="{00487825-5739-4681-94AA-220AFB53DB45}"/>
              </a:ext>
            </a:extLst>
          </p:cNvPr>
          <p:cNvSpPr txBox="1"/>
          <p:nvPr/>
        </p:nvSpPr>
        <p:spPr>
          <a:xfrm>
            <a:off x="7880411" y="4232033"/>
            <a:ext cx="1650580" cy="461665"/>
          </a:xfrm>
          <a:prstGeom prst="rect">
            <a:avLst/>
          </a:prstGeom>
          <a:noFill/>
        </p:spPr>
        <p:txBody>
          <a:bodyPr wrap="none" rtlCol="0">
            <a:spAutoFit/>
          </a:bodyPr>
          <a:lstStyle/>
          <a:p>
            <a:r>
              <a:rPr lang="en-US" sz="2400" dirty="0"/>
              <a:t>Long haired</a:t>
            </a:r>
          </a:p>
        </p:txBody>
      </p:sp>
      <p:sp>
        <p:nvSpPr>
          <p:cNvPr id="20" name="TextBox 19">
            <a:extLst>
              <a:ext uri="{FF2B5EF4-FFF2-40B4-BE49-F238E27FC236}">
                <a16:creationId xmlns:a16="http://schemas.microsoft.com/office/drawing/2014/main" id="{2CE44B1C-0C31-4A4B-9BA1-7BE9FDF68E16}"/>
              </a:ext>
            </a:extLst>
          </p:cNvPr>
          <p:cNvSpPr txBox="1"/>
          <p:nvPr/>
        </p:nvSpPr>
        <p:spPr>
          <a:xfrm>
            <a:off x="838200" y="5022145"/>
            <a:ext cx="8692791" cy="830997"/>
          </a:xfrm>
          <a:prstGeom prst="rect">
            <a:avLst/>
          </a:prstGeom>
          <a:noFill/>
        </p:spPr>
        <p:txBody>
          <a:bodyPr wrap="square" rtlCol="0">
            <a:spAutoFit/>
          </a:bodyPr>
          <a:lstStyle/>
          <a:p>
            <a:r>
              <a:rPr lang="en-US" sz="2400" dirty="0"/>
              <a:t>Nothing about: Temperature, Density, Pressure, Chemical composition, you know, things that science deals with</a:t>
            </a:r>
          </a:p>
        </p:txBody>
      </p:sp>
      <p:sp>
        <p:nvSpPr>
          <p:cNvPr id="21" name="Rectangle 20">
            <a:extLst>
              <a:ext uri="{FF2B5EF4-FFF2-40B4-BE49-F238E27FC236}">
                <a16:creationId xmlns:a16="http://schemas.microsoft.com/office/drawing/2014/main" id="{ED9EDBDA-132C-41C6-88FC-55F7A4BEC2E1}"/>
              </a:ext>
            </a:extLst>
          </p:cNvPr>
          <p:cNvSpPr/>
          <p:nvPr/>
        </p:nvSpPr>
        <p:spPr>
          <a:xfrm>
            <a:off x="7880411" y="2459115"/>
            <a:ext cx="3469348" cy="2234583"/>
          </a:xfrm>
          <a:prstGeom prst="rect">
            <a:avLst/>
          </a:prstGeom>
          <a:solidFill>
            <a:schemeClr val="accent2">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89916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7"/>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8"/>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9"/>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1"/>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2" grpId="0"/>
      <p:bldP spid="13" grpId="0"/>
      <p:bldP spid="14" grpId="0"/>
      <p:bldP spid="15" grpId="0"/>
      <p:bldP spid="16" grpId="0"/>
      <p:bldP spid="17" grpId="0"/>
      <p:bldP spid="18" grpId="0"/>
      <p:bldP spid="19" grpId="0"/>
      <p:bldP spid="20" grpId="0"/>
      <p:bldP spid="2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30CF9D-CAAE-40CF-B9B6-259EC9B47338}"/>
              </a:ext>
            </a:extLst>
          </p:cNvPr>
          <p:cNvSpPr>
            <a:spLocks noGrp="1"/>
          </p:cNvSpPr>
          <p:nvPr>
            <p:ph type="title"/>
          </p:nvPr>
        </p:nvSpPr>
        <p:spPr/>
        <p:txBody>
          <a:bodyPr/>
          <a:lstStyle/>
          <a:p>
            <a:r>
              <a:rPr lang="en-US" dirty="0"/>
              <a:t>A Different Way to think about our Solar System</a:t>
            </a:r>
          </a:p>
        </p:txBody>
      </p:sp>
      <p:sp>
        <p:nvSpPr>
          <p:cNvPr id="3" name="Content Placeholder 2">
            <a:extLst>
              <a:ext uri="{FF2B5EF4-FFF2-40B4-BE49-F238E27FC236}">
                <a16:creationId xmlns:a16="http://schemas.microsoft.com/office/drawing/2014/main" id="{BB1537A0-C04E-4DD5-B75E-F05494FC7FF1}"/>
              </a:ext>
            </a:extLst>
          </p:cNvPr>
          <p:cNvSpPr>
            <a:spLocks noGrp="1"/>
          </p:cNvSpPr>
          <p:nvPr>
            <p:ph idx="1"/>
          </p:nvPr>
        </p:nvSpPr>
        <p:spPr>
          <a:xfrm>
            <a:off x="838199" y="1825625"/>
            <a:ext cx="10515599" cy="4351338"/>
          </a:xfrm>
        </p:spPr>
        <p:txBody>
          <a:bodyPr>
            <a:normAutofit fontScale="92500" lnSpcReduction="20000"/>
          </a:bodyPr>
          <a:lstStyle/>
          <a:p>
            <a:r>
              <a:rPr lang="en-US" dirty="0"/>
              <a:t>Our Solar System consists of:</a:t>
            </a:r>
          </a:p>
          <a:p>
            <a:pPr lvl="1"/>
            <a:r>
              <a:rPr lang="en-US" dirty="0"/>
              <a:t>1 Star – which is a ball of incandescent (glowing) gas</a:t>
            </a:r>
          </a:p>
          <a:p>
            <a:pPr lvl="1"/>
            <a:r>
              <a:rPr lang="en-US" dirty="0"/>
              <a:t>Rocky Objects made of mostly silicon and iron (Mercury, Venus, Earth, Mars, Ceres)</a:t>
            </a:r>
          </a:p>
          <a:p>
            <a:pPr lvl="1"/>
            <a:r>
              <a:rPr lang="en-US" dirty="0"/>
              <a:t>Gas Objects (Jupiter, Saturn, Uranus, Neptune)</a:t>
            </a:r>
          </a:p>
          <a:p>
            <a:pPr lvl="1"/>
            <a:r>
              <a:rPr lang="en-US" dirty="0"/>
              <a:t>Icy Objects (Pluto, Eris and thousands of objects in the Kuiper Belt)</a:t>
            </a:r>
          </a:p>
          <a:p>
            <a:endParaRPr lang="en-US" dirty="0"/>
          </a:p>
          <a:p>
            <a:pPr marL="0" indent="0">
              <a:buNone/>
            </a:pPr>
            <a:r>
              <a:rPr lang="en-US" dirty="0"/>
              <a:t>Pluto was a ball of ice before it was discovered by humans,</a:t>
            </a:r>
          </a:p>
          <a:p>
            <a:pPr marL="0" indent="0">
              <a:buNone/>
            </a:pPr>
            <a:r>
              <a:rPr lang="en-US" dirty="0"/>
              <a:t>it remained a ball of ice after we named it a planet, and it </a:t>
            </a:r>
          </a:p>
          <a:p>
            <a:pPr marL="0" indent="0">
              <a:buNone/>
            </a:pPr>
            <a:r>
              <a:rPr lang="en-US" dirty="0"/>
              <a:t>stayed a ball of ice after we called it a dwarf planet. </a:t>
            </a:r>
          </a:p>
          <a:p>
            <a:pPr marL="0" indent="0">
              <a:buNone/>
            </a:pPr>
            <a:r>
              <a:rPr lang="en-US" dirty="0"/>
              <a:t>Whether you call it a “Wanderer” or a “Dwarf Wanderer” does</a:t>
            </a:r>
          </a:p>
          <a:p>
            <a:pPr marL="0" indent="0">
              <a:buNone/>
            </a:pPr>
            <a:r>
              <a:rPr lang="en-US" dirty="0"/>
              <a:t>not change what Pluto is.</a:t>
            </a:r>
          </a:p>
          <a:p>
            <a:pPr marL="0" indent="0">
              <a:buNone/>
            </a:pPr>
            <a:endParaRPr lang="en-US" dirty="0"/>
          </a:p>
          <a:p>
            <a:endParaRPr lang="en-US" dirty="0"/>
          </a:p>
        </p:txBody>
      </p:sp>
    </p:spTree>
    <p:extLst>
      <p:ext uri="{BB962C8B-B14F-4D97-AF65-F5344CB8AC3E}">
        <p14:creationId xmlns:p14="http://schemas.microsoft.com/office/powerpoint/2010/main" val="17367246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Content Placeholder 7">
            <a:extLst>
              <a:ext uri="{FF2B5EF4-FFF2-40B4-BE49-F238E27FC236}">
                <a16:creationId xmlns:a16="http://schemas.microsoft.com/office/drawing/2014/main" id="{EF5E0A56-1107-4A33-87B5-6CADFCCAA7D4}"/>
              </a:ext>
            </a:extLst>
          </p:cNvPr>
          <p:cNvPicPr>
            <a:picLocks noGrp="1" noChangeAspect="1"/>
          </p:cNvPicPr>
          <p:nvPr>
            <p:ph idx="1"/>
          </p:nvPr>
        </p:nvPicPr>
        <p:blipFill rotWithShape="1">
          <a:blip r:embed="rId2"/>
          <a:srcRect t="805" b="4258"/>
          <a:stretch/>
        </p:blipFill>
        <p:spPr>
          <a:xfrm>
            <a:off x="0" y="0"/>
            <a:ext cx="12192000" cy="6858000"/>
          </a:xfrm>
          <a:prstGeom prst="rect">
            <a:avLst/>
          </a:prstGeom>
        </p:spPr>
      </p:pic>
      <p:sp>
        <p:nvSpPr>
          <p:cNvPr id="13" name="Rectangle 12">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E1E5C7A9-428A-4E34-AAB9-EC9387C06C6D}"/>
              </a:ext>
            </a:extLst>
          </p:cNvPr>
          <p:cNvSpPr>
            <a:spLocks noGrp="1"/>
          </p:cNvSpPr>
          <p:nvPr>
            <p:ph type="title"/>
          </p:nvPr>
        </p:nvSpPr>
        <p:spPr>
          <a:xfrm>
            <a:off x="523875" y="5317240"/>
            <a:ext cx="11210925" cy="744836"/>
          </a:xfrm>
        </p:spPr>
        <p:txBody>
          <a:bodyPr vert="horz" lIns="91440" tIns="45720" rIns="91440" bIns="45720" rtlCol="0" anchor="ctr">
            <a:normAutofit/>
          </a:bodyPr>
          <a:lstStyle/>
          <a:p>
            <a:pPr algn="ctr"/>
            <a:r>
              <a:rPr lang="en-US" sz="3600">
                <a:solidFill>
                  <a:schemeClr val="tx1">
                    <a:lumMod val="85000"/>
                    <a:lumOff val="15000"/>
                  </a:schemeClr>
                </a:solidFill>
              </a:rPr>
              <a:t>Making your Own Pocket Solar System</a:t>
            </a:r>
          </a:p>
        </p:txBody>
      </p:sp>
      <p:cxnSp>
        <p:nvCxnSpPr>
          <p:cNvPr id="15" name="Straight Connector 14">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363710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1E5C7A9-428A-4E34-AAB9-EC9387C06C6D}"/>
              </a:ext>
            </a:extLst>
          </p:cNvPr>
          <p:cNvSpPr>
            <a:spLocks noGrp="1"/>
          </p:cNvSpPr>
          <p:nvPr>
            <p:ph type="title"/>
          </p:nvPr>
        </p:nvSpPr>
        <p:spPr>
          <a:xfrm>
            <a:off x="838200" y="365125"/>
            <a:ext cx="10515600" cy="1325563"/>
          </a:xfrm>
        </p:spPr>
        <p:txBody>
          <a:bodyPr/>
          <a:lstStyle/>
          <a:p>
            <a:r>
              <a:rPr lang="en-US" dirty="0"/>
              <a:t>Pocket Solar System: Step 1</a:t>
            </a:r>
          </a:p>
        </p:txBody>
      </p:sp>
      <p:sp>
        <p:nvSpPr>
          <p:cNvPr id="7" name="Content Placeholder 6">
            <a:extLst>
              <a:ext uri="{FF2B5EF4-FFF2-40B4-BE49-F238E27FC236}">
                <a16:creationId xmlns:a16="http://schemas.microsoft.com/office/drawing/2014/main" id="{00AB19D7-C495-40DA-BDD3-E29AACD05982}"/>
              </a:ext>
            </a:extLst>
          </p:cNvPr>
          <p:cNvSpPr>
            <a:spLocks noGrp="1"/>
          </p:cNvSpPr>
          <p:nvPr>
            <p:ph idx="1"/>
          </p:nvPr>
        </p:nvSpPr>
        <p:spPr>
          <a:xfrm>
            <a:off x="838200" y="1825625"/>
            <a:ext cx="7991475" cy="4351338"/>
          </a:xfrm>
        </p:spPr>
        <p:txBody>
          <a:bodyPr/>
          <a:lstStyle/>
          <a:p>
            <a:r>
              <a:rPr lang="en-US" dirty="0"/>
              <a:t>Write at the top of your strip of paper the word Sun in </a:t>
            </a:r>
            <a:r>
              <a:rPr lang="en-US" b="1" u="sng" dirty="0"/>
              <a:t>small letters</a:t>
            </a:r>
          </a:p>
          <a:p>
            <a:endParaRPr lang="en-US" dirty="0"/>
          </a:p>
          <a:p>
            <a:r>
              <a:rPr lang="en-US" dirty="0"/>
              <a:t>Write at the bottom Kuiper Belt (or K.B. for short)</a:t>
            </a:r>
          </a:p>
        </p:txBody>
      </p:sp>
      <p:sp>
        <p:nvSpPr>
          <p:cNvPr id="8" name="Rectangle 7">
            <a:extLst>
              <a:ext uri="{FF2B5EF4-FFF2-40B4-BE49-F238E27FC236}">
                <a16:creationId xmlns:a16="http://schemas.microsoft.com/office/drawing/2014/main" id="{3C0C373F-6411-4DD2-B6F0-AFD006EB5E51}"/>
              </a:ext>
            </a:extLst>
          </p:cNvPr>
          <p:cNvSpPr/>
          <p:nvPr/>
        </p:nvSpPr>
        <p:spPr>
          <a:xfrm>
            <a:off x="9963150" y="180975"/>
            <a:ext cx="1781175" cy="6600825"/>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9" name="TextBox 8">
            <a:extLst>
              <a:ext uri="{FF2B5EF4-FFF2-40B4-BE49-F238E27FC236}">
                <a16:creationId xmlns:a16="http://schemas.microsoft.com/office/drawing/2014/main" id="{762E358B-6DD5-4217-937D-68E613A658A8}"/>
              </a:ext>
            </a:extLst>
          </p:cNvPr>
          <p:cNvSpPr txBox="1"/>
          <p:nvPr/>
        </p:nvSpPr>
        <p:spPr>
          <a:xfrm>
            <a:off x="10668000" y="125968"/>
            <a:ext cx="534121" cy="369332"/>
          </a:xfrm>
          <a:prstGeom prst="rect">
            <a:avLst/>
          </a:prstGeom>
          <a:noFill/>
        </p:spPr>
        <p:txBody>
          <a:bodyPr wrap="none" rtlCol="0">
            <a:spAutoFit/>
          </a:bodyPr>
          <a:lstStyle/>
          <a:p>
            <a:r>
              <a:rPr lang="en-US" dirty="0"/>
              <a:t>Sun</a:t>
            </a:r>
          </a:p>
        </p:txBody>
      </p:sp>
      <p:sp>
        <p:nvSpPr>
          <p:cNvPr id="10" name="TextBox 9">
            <a:extLst>
              <a:ext uri="{FF2B5EF4-FFF2-40B4-BE49-F238E27FC236}">
                <a16:creationId xmlns:a16="http://schemas.microsoft.com/office/drawing/2014/main" id="{5070E245-FA71-46B8-903B-705342ED8C49}"/>
              </a:ext>
            </a:extLst>
          </p:cNvPr>
          <p:cNvSpPr txBox="1"/>
          <p:nvPr/>
        </p:nvSpPr>
        <p:spPr>
          <a:xfrm>
            <a:off x="10668000" y="6457950"/>
            <a:ext cx="545342" cy="369332"/>
          </a:xfrm>
          <a:prstGeom prst="rect">
            <a:avLst/>
          </a:prstGeom>
          <a:noFill/>
        </p:spPr>
        <p:txBody>
          <a:bodyPr wrap="none" rtlCol="0">
            <a:spAutoFit/>
          </a:bodyPr>
          <a:lstStyle/>
          <a:p>
            <a:r>
              <a:rPr lang="en-US" dirty="0"/>
              <a:t>K.B.</a:t>
            </a:r>
          </a:p>
        </p:txBody>
      </p:sp>
    </p:spTree>
    <p:extLst>
      <p:ext uri="{BB962C8B-B14F-4D97-AF65-F5344CB8AC3E}">
        <p14:creationId xmlns:p14="http://schemas.microsoft.com/office/powerpoint/2010/main" val="3669584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1E5C7A9-428A-4E34-AAB9-EC9387C06C6D}"/>
              </a:ext>
            </a:extLst>
          </p:cNvPr>
          <p:cNvSpPr>
            <a:spLocks noGrp="1"/>
          </p:cNvSpPr>
          <p:nvPr>
            <p:ph type="title"/>
          </p:nvPr>
        </p:nvSpPr>
        <p:spPr>
          <a:xfrm>
            <a:off x="838200" y="365125"/>
            <a:ext cx="10515600" cy="1325563"/>
          </a:xfrm>
        </p:spPr>
        <p:txBody>
          <a:bodyPr/>
          <a:lstStyle/>
          <a:p>
            <a:r>
              <a:rPr lang="en-US" dirty="0"/>
              <a:t>Pocket Solar System: Step 2</a:t>
            </a:r>
          </a:p>
        </p:txBody>
      </p:sp>
      <p:sp>
        <p:nvSpPr>
          <p:cNvPr id="7" name="Content Placeholder 6">
            <a:extLst>
              <a:ext uri="{FF2B5EF4-FFF2-40B4-BE49-F238E27FC236}">
                <a16:creationId xmlns:a16="http://schemas.microsoft.com/office/drawing/2014/main" id="{00AB19D7-C495-40DA-BDD3-E29AACD05982}"/>
              </a:ext>
            </a:extLst>
          </p:cNvPr>
          <p:cNvSpPr>
            <a:spLocks noGrp="1"/>
          </p:cNvSpPr>
          <p:nvPr>
            <p:ph idx="1"/>
          </p:nvPr>
        </p:nvSpPr>
        <p:spPr>
          <a:xfrm>
            <a:off x="838200" y="1825625"/>
            <a:ext cx="7991475" cy="4351338"/>
          </a:xfrm>
        </p:spPr>
        <p:txBody>
          <a:bodyPr/>
          <a:lstStyle/>
          <a:p>
            <a:r>
              <a:rPr lang="en-US" dirty="0"/>
              <a:t>Fold your paper in Half and make a crease. </a:t>
            </a:r>
          </a:p>
          <a:p>
            <a:endParaRPr lang="en-US" dirty="0"/>
          </a:p>
          <a:p>
            <a:r>
              <a:rPr lang="en-US" dirty="0"/>
              <a:t>Unfold the paper, and draw a line where the crease is and write down the name of the planet</a:t>
            </a:r>
          </a:p>
        </p:txBody>
      </p:sp>
      <p:sp>
        <p:nvSpPr>
          <p:cNvPr id="8" name="Rectangle 7">
            <a:extLst>
              <a:ext uri="{FF2B5EF4-FFF2-40B4-BE49-F238E27FC236}">
                <a16:creationId xmlns:a16="http://schemas.microsoft.com/office/drawing/2014/main" id="{3C0C373F-6411-4DD2-B6F0-AFD006EB5E51}"/>
              </a:ext>
            </a:extLst>
          </p:cNvPr>
          <p:cNvSpPr/>
          <p:nvPr/>
        </p:nvSpPr>
        <p:spPr>
          <a:xfrm>
            <a:off x="9963150" y="180975"/>
            <a:ext cx="1781175" cy="6600825"/>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9" name="TextBox 8">
            <a:extLst>
              <a:ext uri="{FF2B5EF4-FFF2-40B4-BE49-F238E27FC236}">
                <a16:creationId xmlns:a16="http://schemas.microsoft.com/office/drawing/2014/main" id="{762E358B-6DD5-4217-937D-68E613A658A8}"/>
              </a:ext>
            </a:extLst>
          </p:cNvPr>
          <p:cNvSpPr txBox="1"/>
          <p:nvPr/>
        </p:nvSpPr>
        <p:spPr>
          <a:xfrm>
            <a:off x="10668000" y="125968"/>
            <a:ext cx="534121" cy="369332"/>
          </a:xfrm>
          <a:prstGeom prst="rect">
            <a:avLst/>
          </a:prstGeom>
          <a:noFill/>
        </p:spPr>
        <p:txBody>
          <a:bodyPr wrap="none" rtlCol="0">
            <a:spAutoFit/>
          </a:bodyPr>
          <a:lstStyle/>
          <a:p>
            <a:r>
              <a:rPr lang="en-US" dirty="0"/>
              <a:t>Sun</a:t>
            </a:r>
          </a:p>
        </p:txBody>
      </p:sp>
      <p:sp>
        <p:nvSpPr>
          <p:cNvPr id="10" name="TextBox 9">
            <a:extLst>
              <a:ext uri="{FF2B5EF4-FFF2-40B4-BE49-F238E27FC236}">
                <a16:creationId xmlns:a16="http://schemas.microsoft.com/office/drawing/2014/main" id="{5070E245-FA71-46B8-903B-705342ED8C49}"/>
              </a:ext>
            </a:extLst>
          </p:cNvPr>
          <p:cNvSpPr txBox="1"/>
          <p:nvPr/>
        </p:nvSpPr>
        <p:spPr>
          <a:xfrm>
            <a:off x="10668000" y="6457950"/>
            <a:ext cx="545342" cy="369332"/>
          </a:xfrm>
          <a:prstGeom prst="rect">
            <a:avLst/>
          </a:prstGeom>
          <a:noFill/>
        </p:spPr>
        <p:txBody>
          <a:bodyPr wrap="none" rtlCol="0">
            <a:spAutoFit/>
          </a:bodyPr>
          <a:lstStyle/>
          <a:p>
            <a:r>
              <a:rPr lang="en-US" dirty="0"/>
              <a:t>K.B.</a:t>
            </a:r>
          </a:p>
        </p:txBody>
      </p:sp>
      <p:cxnSp>
        <p:nvCxnSpPr>
          <p:cNvPr id="12" name="Straight Connector 11">
            <a:extLst>
              <a:ext uri="{FF2B5EF4-FFF2-40B4-BE49-F238E27FC236}">
                <a16:creationId xmlns:a16="http://schemas.microsoft.com/office/drawing/2014/main" id="{C503ED22-F1D7-4774-821C-2015AD427904}"/>
              </a:ext>
            </a:extLst>
          </p:cNvPr>
          <p:cNvCxnSpPr>
            <a:stCxn id="8" idx="1"/>
            <a:endCxn id="8" idx="3"/>
          </p:cNvCxnSpPr>
          <p:nvPr/>
        </p:nvCxnSpPr>
        <p:spPr>
          <a:xfrm>
            <a:off x="9963150" y="3481388"/>
            <a:ext cx="1781175"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02A12595-4A41-40DB-B5A1-F401DC25B819}"/>
              </a:ext>
            </a:extLst>
          </p:cNvPr>
          <p:cNvSpPr txBox="1"/>
          <p:nvPr/>
        </p:nvSpPr>
        <p:spPr>
          <a:xfrm>
            <a:off x="10427947" y="3388556"/>
            <a:ext cx="851580" cy="369332"/>
          </a:xfrm>
          <a:prstGeom prst="rect">
            <a:avLst/>
          </a:prstGeom>
          <a:noFill/>
        </p:spPr>
        <p:txBody>
          <a:bodyPr wrap="none" rtlCol="0">
            <a:spAutoFit/>
          </a:bodyPr>
          <a:lstStyle/>
          <a:p>
            <a:pPr algn="ctr"/>
            <a:r>
              <a:rPr lang="en-US" dirty="0"/>
              <a:t>Uranus</a:t>
            </a:r>
          </a:p>
        </p:txBody>
      </p:sp>
    </p:spTree>
    <p:extLst>
      <p:ext uri="{BB962C8B-B14F-4D97-AF65-F5344CB8AC3E}">
        <p14:creationId xmlns:p14="http://schemas.microsoft.com/office/powerpoint/2010/main" val="471883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1E5C7A9-428A-4E34-AAB9-EC9387C06C6D}"/>
              </a:ext>
            </a:extLst>
          </p:cNvPr>
          <p:cNvSpPr>
            <a:spLocks noGrp="1"/>
          </p:cNvSpPr>
          <p:nvPr>
            <p:ph type="title"/>
          </p:nvPr>
        </p:nvSpPr>
        <p:spPr>
          <a:xfrm>
            <a:off x="838200" y="365125"/>
            <a:ext cx="10515600" cy="1325563"/>
          </a:xfrm>
        </p:spPr>
        <p:txBody>
          <a:bodyPr/>
          <a:lstStyle/>
          <a:p>
            <a:r>
              <a:rPr lang="en-US" dirty="0"/>
              <a:t>Pocket Solar System: Step 3</a:t>
            </a:r>
          </a:p>
        </p:txBody>
      </p:sp>
      <p:sp>
        <p:nvSpPr>
          <p:cNvPr id="7" name="Content Placeholder 6">
            <a:extLst>
              <a:ext uri="{FF2B5EF4-FFF2-40B4-BE49-F238E27FC236}">
                <a16:creationId xmlns:a16="http://schemas.microsoft.com/office/drawing/2014/main" id="{00AB19D7-C495-40DA-BDD3-E29AACD05982}"/>
              </a:ext>
            </a:extLst>
          </p:cNvPr>
          <p:cNvSpPr>
            <a:spLocks noGrp="1"/>
          </p:cNvSpPr>
          <p:nvPr>
            <p:ph idx="1"/>
          </p:nvPr>
        </p:nvSpPr>
        <p:spPr>
          <a:xfrm>
            <a:off x="838200" y="1825625"/>
            <a:ext cx="7991475" cy="4351338"/>
          </a:xfrm>
        </p:spPr>
        <p:txBody>
          <a:bodyPr>
            <a:normAutofit fontScale="92500" lnSpcReduction="10000"/>
          </a:bodyPr>
          <a:lstStyle/>
          <a:p>
            <a:r>
              <a:rPr lang="en-US" dirty="0"/>
              <a:t>Fold your paper in Half and then fold it in half </a:t>
            </a:r>
            <a:r>
              <a:rPr lang="en-US" u="sng" dirty="0"/>
              <a:t>again</a:t>
            </a:r>
          </a:p>
          <a:p>
            <a:endParaRPr lang="en-US" dirty="0"/>
          </a:p>
          <a:p>
            <a:r>
              <a:rPr lang="en-US" dirty="0"/>
              <a:t>Make a crease</a:t>
            </a:r>
          </a:p>
          <a:p>
            <a:endParaRPr lang="en-US" dirty="0"/>
          </a:p>
          <a:p>
            <a:r>
              <a:rPr lang="en-US" dirty="0"/>
              <a:t>Open the paper. Now you have creases at the ¼ mark and ¾ mark</a:t>
            </a:r>
          </a:p>
          <a:p>
            <a:endParaRPr lang="en-US" dirty="0"/>
          </a:p>
          <a:p>
            <a:r>
              <a:rPr lang="en-US" dirty="0"/>
              <a:t>At the ¾ mark write down the name of the planet</a:t>
            </a:r>
          </a:p>
          <a:p>
            <a:endParaRPr lang="en-US" dirty="0"/>
          </a:p>
          <a:p>
            <a:r>
              <a:rPr lang="en-US" dirty="0"/>
              <a:t>At the ¼ mark write down the name of the next planet</a:t>
            </a:r>
          </a:p>
        </p:txBody>
      </p:sp>
      <p:sp>
        <p:nvSpPr>
          <p:cNvPr id="8" name="Rectangle 7">
            <a:extLst>
              <a:ext uri="{FF2B5EF4-FFF2-40B4-BE49-F238E27FC236}">
                <a16:creationId xmlns:a16="http://schemas.microsoft.com/office/drawing/2014/main" id="{3C0C373F-6411-4DD2-B6F0-AFD006EB5E51}"/>
              </a:ext>
            </a:extLst>
          </p:cNvPr>
          <p:cNvSpPr/>
          <p:nvPr/>
        </p:nvSpPr>
        <p:spPr>
          <a:xfrm>
            <a:off x="9963150" y="180975"/>
            <a:ext cx="1781175" cy="6600825"/>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9" name="TextBox 8">
            <a:extLst>
              <a:ext uri="{FF2B5EF4-FFF2-40B4-BE49-F238E27FC236}">
                <a16:creationId xmlns:a16="http://schemas.microsoft.com/office/drawing/2014/main" id="{762E358B-6DD5-4217-937D-68E613A658A8}"/>
              </a:ext>
            </a:extLst>
          </p:cNvPr>
          <p:cNvSpPr txBox="1"/>
          <p:nvPr/>
        </p:nvSpPr>
        <p:spPr>
          <a:xfrm>
            <a:off x="10668000" y="125968"/>
            <a:ext cx="534121" cy="369332"/>
          </a:xfrm>
          <a:prstGeom prst="rect">
            <a:avLst/>
          </a:prstGeom>
          <a:noFill/>
        </p:spPr>
        <p:txBody>
          <a:bodyPr wrap="none" rtlCol="0">
            <a:spAutoFit/>
          </a:bodyPr>
          <a:lstStyle/>
          <a:p>
            <a:r>
              <a:rPr lang="en-US" dirty="0"/>
              <a:t>Sun</a:t>
            </a:r>
          </a:p>
        </p:txBody>
      </p:sp>
      <p:sp>
        <p:nvSpPr>
          <p:cNvPr id="10" name="TextBox 9">
            <a:extLst>
              <a:ext uri="{FF2B5EF4-FFF2-40B4-BE49-F238E27FC236}">
                <a16:creationId xmlns:a16="http://schemas.microsoft.com/office/drawing/2014/main" id="{5070E245-FA71-46B8-903B-705342ED8C49}"/>
              </a:ext>
            </a:extLst>
          </p:cNvPr>
          <p:cNvSpPr txBox="1"/>
          <p:nvPr/>
        </p:nvSpPr>
        <p:spPr>
          <a:xfrm>
            <a:off x="10668000" y="6457950"/>
            <a:ext cx="545342" cy="369332"/>
          </a:xfrm>
          <a:prstGeom prst="rect">
            <a:avLst/>
          </a:prstGeom>
          <a:noFill/>
        </p:spPr>
        <p:txBody>
          <a:bodyPr wrap="none" rtlCol="0">
            <a:spAutoFit/>
          </a:bodyPr>
          <a:lstStyle/>
          <a:p>
            <a:r>
              <a:rPr lang="en-US" dirty="0"/>
              <a:t>K.B.</a:t>
            </a:r>
          </a:p>
        </p:txBody>
      </p:sp>
      <p:cxnSp>
        <p:nvCxnSpPr>
          <p:cNvPr id="12" name="Straight Connector 11">
            <a:extLst>
              <a:ext uri="{FF2B5EF4-FFF2-40B4-BE49-F238E27FC236}">
                <a16:creationId xmlns:a16="http://schemas.microsoft.com/office/drawing/2014/main" id="{C503ED22-F1D7-4774-821C-2015AD427904}"/>
              </a:ext>
            </a:extLst>
          </p:cNvPr>
          <p:cNvCxnSpPr>
            <a:stCxn id="8" idx="1"/>
            <a:endCxn id="8" idx="3"/>
          </p:cNvCxnSpPr>
          <p:nvPr/>
        </p:nvCxnSpPr>
        <p:spPr>
          <a:xfrm>
            <a:off x="9963150" y="3481388"/>
            <a:ext cx="1781175"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02A12595-4A41-40DB-B5A1-F401DC25B819}"/>
              </a:ext>
            </a:extLst>
          </p:cNvPr>
          <p:cNvSpPr txBox="1"/>
          <p:nvPr/>
        </p:nvSpPr>
        <p:spPr>
          <a:xfrm>
            <a:off x="10427947" y="3424063"/>
            <a:ext cx="851580" cy="369332"/>
          </a:xfrm>
          <a:prstGeom prst="rect">
            <a:avLst/>
          </a:prstGeom>
          <a:noFill/>
        </p:spPr>
        <p:txBody>
          <a:bodyPr wrap="none" rtlCol="0">
            <a:spAutoFit/>
          </a:bodyPr>
          <a:lstStyle/>
          <a:p>
            <a:pPr algn="ctr"/>
            <a:r>
              <a:rPr lang="en-US" dirty="0"/>
              <a:t>Uranus</a:t>
            </a:r>
          </a:p>
        </p:txBody>
      </p:sp>
      <p:cxnSp>
        <p:nvCxnSpPr>
          <p:cNvPr id="16" name="Straight Connector 15">
            <a:extLst>
              <a:ext uri="{FF2B5EF4-FFF2-40B4-BE49-F238E27FC236}">
                <a16:creationId xmlns:a16="http://schemas.microsoft.com/office/drawing/2014/main" id="{66ACC5C3-29B6-4AA0-9D0F-E54D8987F67B}"/>
              </a:ext>
            </a:extLst>
          </p:cNvPr>
          <p:cNvCxnSpPr/>
          <p:nvPr/>
        </p:nvCxnSpPr>
        <p:spPr>
          <a:xfrm>
            <a:off x="9963150" y="1676401"/>
            <a:ext cx="178117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6531F151-9C11-43BB-B045-AC3050998FC5}"/>
              </a:ext>
            </a:extLst>
          </p:cNvPr>
          <p:cNvCxnSpPr/>
          <p:nvPr/>
        </p:nvCxnSpPr>
        <p:spPr>
          <a:xfrm>
            <a:off x="9963150" y="5191126"/>
            <a:ext cx="1781175" cy="0"/>
          </a:xfrm>
          <a:prstGeom prst="line">
            <a:avLst/>
          </a:prstGeom>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C3AEA399-47DD-4923-B57A-025C76D1CE62}"/>
              </a:ext>
            </a:extLst>
          </p:cNvPr>
          <p:cNvSpPr txBox="1"/>
          <p:nvPr/>
        </p:nvSpPr>
        <p:spPr>
          <a:xfrm>
            <a:off x="10350747" y="5150042"/>
            <a:ext cx="1005981" cy="369332"/>
          </a:xfrm>
          <a:prstGeom prst="rect">
            <a:avLst/>
          </a:prstGeom>
          <a:noFill/>
        </p:spPr>
        <p:txBody>
          <a:bodyPr wrap="none" rtlCol="0">
            <a:spAutoFit/>
          </a:bodyPr>
          <a:lstStyle/>
          <a:p>
            <a:pPr algn="ctr"/>
            <a:r>
              <a:rPr lang="en-US" dirty="0"/>
              <a:t>Neptune</a:t>
            </a:r>
          </a:p>
        </p:txBody>
      </p:sp>
      <p:sp>
        <p:nvSpPr>
          <p:cNvPr id="19" name="TextBox 18">
            <a:extLst>
              <a:ext uri="{FF2B5EF4-FFF2-40B4-BE49-F238E27FC236}">
                <a16:creationId xmlns:a16="http://schemas.microsoft.com/office/drawing/2014/main" id="{6FA70718-02D1-4B5B-B4C9-9B588F8698C3}"/>
              </a:ext>
            </a:extLst>
          </p:cNvPr>
          <p:cNvSpPr txBox="1"/>
          <p:nvPr/>
        </p:nvSpPr>
        <p:spPr>
          <a:xfrm>
            <a:off x="10453885" y="1618647"/>
            <a:ext cx="799706" cy="369332"/>
          </a:xfrm>
          <a:prstGeom prst="rect">
            <a:avLst/>
          </a:prstGeom>
          <a:noFill/>
        </p:spPr>
        <p:txBody>
          <a:bodyPr wrap="none" rtlCol="0">
            <a:spAutoFit/>
          </a:bodyPr>
          <a:lstStyle/>
          <a:p>
            <a:pPr algn="ctr"/>
            <a:r>
              <a:rPr lang="en-US" dirty="0"/>
              <a:t>Saturn</a:t>
            </a:r>
          </a:p>
        </p:txBody>
      </p:sp>
    </p:spTree>
    <p:extLst>
      <p:ext uri="{BB962C8B-B14F-4D97-AF65-F5344CB8AC3E}">
        <p14:creationId xmlns:p14="http://schemas.microsoft.com/office/powerpoint/2010/main" val="1193464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1E5C7A9-428A-4E34-AAB9-EC9387C06C6D}"/>
              </a:ext>
            </a:extLst>
          </p:cNvPr>
          <p:cNvSpPr>
            <a:spLocks noGrp="1"/>
          </p:cNvSpPr>
          <p:nvPr>
            <p:ph type="title"/>
          </p:nvPr>
        </p:nvSpPr>
        <p:spPr>
          <a:xfrm>
            <a:off x="838200" y="365125"/>
            <a:ext cx="10515600" cy="1325563"/>
          </a:xfrm>
        </p:spPr>
        <p:txBody>
          <a:bodyPr/>
          <a:lstStyle/>
          <a:p>
            <a:r>
              <a:rPr lang="en-US" dirty="0"/>
              <a:t>Pocket Solar System: Step 4</a:t>
            </a:r>
          </a:p>
        </p:txBody>
      </p:sp>
      <p:sp>
        <p:nvSpPr>
          <p:cNvPr id="7" name="Content Placeholder 6">
            <a:extLst>
              <a:ext uri="{FF2B5EF4-FFF2-40B4-BE49-F238E27FC236}">
                <a16:creationId xmlns:a16="http://schemas.microsoft.com/office/drawing/2014/main" id="{00AB19D7-C495-40DA-BDD3-E29AACD05982}"/>
              </a:ext>
            </a:extLst>
          </p:cNvPr>
          <p:cNvSpPr>
            <a:spLocks noGrp="1"/>
          </p:cNvSpPr>
          <p:nvPr>
            <p:ph idx="1"/>
          </p:nvPr>
        </p:nvSpPr>
        <p:spPr>
          <a:xfrm>
            <a:off x="838200" y="1825625"/>
            <a:ext cx="7991475" cy="4351338"/>
          </a:xfrm>
        </p:spPr>
        <p:txBody>
          <a:bodyPr>
            <a:normAutofit/>
          </a:bodyPr>
          <a:lstStyle/>
          <a:p>
            <a:r>
              <a:rPr lang="en-US" dirty="0"/>
              <a:t>Fold the sun (top of the paper) down to Saturn’s line and make a crease</a:t>
            </a:r>
            <a:endParaRPr lang="en-US" u="sng" dirty="0"/>
          </a:p>
          <a:p>
            <a:endParaRPr lang="en-US" dirty="0"/>
          </a:p>
          <a:p>
            <a:endParaRPr lang="en-US" dirty="0"/>
          </a:p>
          <a:p>
            <a:r>
              <a:rPr lang="en-US" dirty="0"/>
              <a:t>At the 1/8 mark write down the name of the planet</a:t>
            </a:r>
          </a:p>
        </p:txBody>
      </p:sp>
      <p:sp>
        <p:nvSpPr>
          <p:cNvPr id="8" name="Rectangle 7">
            <a:extLst>
              <a:ext uri="{FF2B5EF4-FFF2-40B4-BE49-F238E27FC236}">
                <a16:creationId xmlns:a16="http://schemas.microsoft.com/office/drawing/2014/main" id="{3C0C373F-6411-4DD2-B6F0-AFD006EB5E51}"/>
              </a:ext>
            </a:extLst>
          </p:cNvPr>
          <p:cNvSpPr/>
          <p:nvPr/>
        </p:nvSpPr>
        <p:spPr>
          <a:xfrm>
            <a:off x="9963150" y="180975"/>
            <a:ext cx="1781175" cy="6600825"/>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9" name="TextBox 8">
            <a:extLst>
              <a:ext uri="{FF2B5EF4-FFF2-40B4-BE49-F238E27FC236}">
                <a16:creationId xmlns:a16="http://schemas.microsoft.com/office/drawing/2014/main" id="{762E358B-6DD5-4217-937D-68E613A658A8}"/>
              </a:ext>
            </a:extLst>
          </p:cNvPr>
          <p:cNvSpPr txBox="1"/>
          <p:nvPr/>
        </p:nvSpPr>
        <p:spPr>
          <a:xfrm>
            <a:off x="10668000" y="125968"/>
            <a:ext cx="534121" cy="369332"/>
          </a:xfrm>
          <a:prstGeom prst="rect">
            <a:avLst/>
          </a:prstGeom>
          <a:noFill/>
        </p:spPr>
        <p:txBody>
          <a:bodyPr wrap="none" rtlCol="0">
            <a:spAutoFit/>
          </a:bodyPr>
          <a:lstStyle/>
          <a:p>
            <a:r>
              <a:rPr lang="en-US" dirty="0"/>
              <a:t>Sun</a:t>
            </a:r>
          </a:p>
        </p:txBody>
      </p:sp>
      <p:sp>
        <p:nvSpPr>
          <p:cNvPr id="10" name="TextBox 9">
            <a:extLst>
              <a:ext uri="{FF2B5EF4-FFF2-40B4-BE49-F238E27FC236}">
                <a16:creationId xmlns:a16="http://schemas.microsoft.com/office/drawing/2014/main" id="{5070E245-FA71-46B8-903B-705342ED8C49}"/>
              </a:ext>
            </a:extLst>
          </p:cNvPr>
          <p:cNvSpPr txBox="1"/>
          <p:nvPr/>
        </p:nvSpPr>
        <p:spPr>
          <a:xfrm>
            <a:off x="10668000" y="6457950"/>
            <a:ext cx="545342" cy="369332"/>
          </a:xfrm>
          <a:prstGeom prst="rect">
            <a:avLst/>
          </a:prstGeom>
          <a:noFill/>
        </p:spPr>
        <p:txBody>
          <a:bodyPr wrap="none" rtlCol="0">
            <a:spAutoFit/>
          </a:bodyPr>
          <a:lstStyle/>
          <a:p>
            <a:r>
              <a:rPr lang="en-US" dirty="0"/>
              <a:t>K.B.</a:t>
            </a:r>
          </a:p>
        </p:txBody>
      </p:sp>
      <p:cxnSp>
        <p:nvCxnSpPr>
          <p:cNvPr id="12" name="Straight Connector 11">
            <a:extLst>
              <a:ext uri="{FF2B5EF4-FFF2-40B4-BE49-F238E27FC236}">
                <a16:creationId xmlns:a16="http://schemas.microsoft.com/office/drawing/2014/main" id="{C503ED22-F1D7-4774-821C-2015AD427904}"/>
              </a:ext>
            </a:extLst>
          </p:cNvPr>
          <p:cNvCxnSpPr>
            <a:stCxn id="8" idx="1"/>
            <a:endCxn id="8" idx="3"/>
          </p:cNvCxnSpPr>
          <p:nvPr/>
        </p:nvCxnSpPr>
        <p:spPr>
          <a:xfrm>
            <a:off x="9963150" y="3481388"/>
            <a:ext cx="1781175"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02A12595-4A41-40DB-B5A1-F401DC25B819}"/>
              </a:ext>
            </a:extLst>
          </p:cNvPr>
          <p:cNvSpPr txBox="1"/>
          <p:nvPr/>
        </p:nvSpPr>
        <p:spPr>
          <a:xfrm>
            <a:off x="10427947" y="3450687"/>
            <a:ext cx="851580" cy="369332"/>
          </a:xfrm>
          <a:prstGeom prst="rect">
            <a:avLst/>
          </a:prstGeom>
          <a:noFill/>
        </p:spPr>
        <p:txBody>
          <a:bodyPr wrap="none" rtlCol="0">
            <a:spAutoFit/>
          </a:bodyPr>
          <a:lstStyle/>
          <a:p>
            <a:pPr algn="ctr"/>
            <a:r>
              <a:rPr lang="en-US" dirty="0"/>
              <a:t>Uranus</a:t>
            </a:r>
          </a:p>
        </p:txBody>
      </p:sp>
      <p:cxnSp>
        <p:nvCxnSpPr>
          <p:cNvPr id="16" name="Straight Connector 15">
            <a:extLst>
              <a:ext uri="{FF2B5EF4-FFF2-40B4-BE49-F238E27FC236}">
                <a16:creationId xmlns:a16="http://schemas.microsoft.com/office/drawing/2014/main" id="{66ACC5C3-29B6-4AA0-9D0F-E54D8987F67B}"/>
              </a:ext>
            </a:extLst>
          </p:cNvPr>
          <p:cNvCxnSpPr/>
          <p:nvPr/>
        </p:nvCxnSpPr>
        <p:spPr>
          <a:xfrm>
            <a:off x="9963150" y="1676401"/>
            <a:ext cx="178117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6531F151-9C11-43BB-B045-AC3050998FC5}"/>
              </a:ext>
            </a:extLst>
          </p:cNvPr>
          <p:cNvCxnSpPr/>
          <p:nvPr/>
        </p:nvCxnSpPr>
        <p:spPr>
          <a:xfrm>
            <a:off x="9963150" y="5191126"/>
            <a:ext cx="1781175" cy="0"/>
          </a:xfrm>
          <a:prstGeom prst="line">
            <a:avLst/>
          </a:prstGeom>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C3AEA399-47DD-4923-B57A-025C76D1CE62}"/>
              </a:ext>
            </a:extLst>
          </p:cNvPr>
          <p:cNvSpPr txBox="1"/>
          <p:nvPr/>
        </p:nvSpPr>
        <p:spPr>
          <a:xfrm>
            <a:off x="10350747" y="5123398"/>
            <a:ext cx="1005981" cy="369332"/>
          </a:xfrm>
          <a:prstGeom prst="rect">
            <a:avLst/>
          </a:prstGeom>
          <a:noFill/>
        </p:spPr>
        <p:txBody>
          <a:bodyPr wrap="none" rtlCol="0">
            <a:spAutoFit/>
          </a:bodyPr>
          <a:lstStyle/>
          <a:p>
            <a:pPr algn="ctr"/>
            <a:r>
              <a:rPr lang="en-US" dirty="0"/>
              <a:t>Neptune</a:t>
            </a:r>
          </a:p>
        </p:txBody>
      </p:sp>
      <p:sp>
        <p:nvSpPr>
          <p:cNvPr id="19" name="TextBox 18">
            <a:extLst>
              <a:ext uri="{FF2B5EF4-FFF2-40B4-BE49-F238E27FC236}">
                <a16:creationId xmlns:a16="http://schemas.microsoft.com/office/drawing/2014/main" id="{6FA70718-02D1-4B5B-B4C9-9B588F8698C3}"/>
              </a:ext>
            </a:extLst>
          </p:cNvPr>
          <p:cNvSpPr txBox="1"/>
          <p:nvPr/>
        </p:nvSpPr>
        <p:spPr>
          <a:xfrm>
            <a:off x="10453885" y="1592003"/>
            <a:ext cx="799706" cy="369332"/>
          </a:xfrm>
          <a:prstGeom prst="rect">
            <a:avLst/>
          </a:prstGeom>
          <a:noFill/>
        </p:spPr>
        <p:txBody>
          <a:bodyPr wrap="none" rtlCol="0">
            <a:spAutoFit/>
          </a:bodyPr>
          <a:lstStyle/>
          <a:p>
            <a:pPr algn="ctr"/>
            <a:r>
              <a:rPr lang="en-US" dirty="0"/>
              <a:t>Saturn</a:t>
            </a:r>
          </a:p>
        </p:txBody>
      </p:sp>
      <p:cxnSp>
        <p:nvCxnSpPr>
          <p:cNvPr id="20" name="Straight Connector 19">
            <a:extLst>
              <a:ext uri="{FF2B5EF4-FFF2-40B4-BE49-F238E27FC236}">
                <a16:creationId xmlns:a16="http://schemas.microsoft.com/office/drawing/2014/main" id="{5D284D2C-4D55-4193-8FEB-792BFADD4DDD}"/>
              </a:ext>
            </a:extLst>
          </p:cNvPr>
          <p:cNvCxnSpPr/>
          <p:nvPr/>
        </p:nvCxnSpPr>
        <p:spPr>
          <a:xfrm>
            <a:off x="9963150" y="904876"/>
            <a:ext cx="1781175" cy="0"/>
          </a:xfrm>
          <a:prstGeom prst="line">
            <a:avLst/>
          </a:prstGeom>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AAEA86CA-E3D8-403D-B650-8838255CB94D}"/>
              </a:ext>
            </a:extLst>
          </p:cNvPr>
          <p:cNvSpPr txBox="1"/>
          <p:nvPr/>
        </p:nvSpPr>
        <p:spPr>
          <a:xfrm>
            <a:off x="10441255" y="845601"/>
            <a:ext cx="824969" cy="369332"/>
          </a:xfrm>
          <a:prstGeom prst="rect">
            <a:avLst/>
          </a:prstGeom>
          <a:noFill/>
        </p:spPr>
        <p:txBody>
          <a:bodyPr wrap="none" rtlCol="0">
            <a:spAutoFit/>
          </a:bodyPr>
          <a:lstStyle/>
          <a:p>
            <a:pPr algn="ctr"/>
            <a:r>
              <a:rPr lang="en-US" dirty="0"/>
              <a:t>Jupiter</a:t>
            </a:r>
          </a:p>
        </p:txBody>
      </p:sp>
    </p:spTree>
    <p:extLst>
      <p:ext uri="{BB962C8B-B14F-4D97-AF65-F5344CB8AC3E}">
        <p14:creationId xmlns:p14="http://schemas.microsoft.com/office/powerpoint/2010/main" val="2296611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1E5C7A9-428A-4E34-AAB9-EC9387C06C6D}"/>
              </a:ext>
            </a:extLst>
          </p:cNvPr>
          <p:cNvSpPr>
            <a:spLocks noGrp="1"/>
          </p:cNvSpPr>
          <p:nvPr>
            <p:ph type="title"/>
          </p:nvPr>
        </p:nvSpPr>
        <p:spPr>
          <a:xfrm>
            <a:off x="838200" y="365125"/>
            <a:ext cx="10515600" cy="1325563"/>
          </a:xfrm>
        </p:spPr>
        <p:txBody>
          <a:bodyPr/>
          <a:lstStyle/>
          <a:p>
            <a:r>
              <a:rPr lang="en-US" dirty="0"/>
              <a:t>Pocket Solar System: Step 5</a:t>
            </a:r>
          </a:p>
        </p:txBody>
      </p:sp>
      <p:sp>
        <p:nvSpPr>
          <p:cNvPr id="7" name="Content Placeholder 6">
            <a:extLst>
              <a:ext uri="{FF2B5EF4-FFF2-40B4-BE49-F238E27FC236}">
                <a16:creationId xmlns:a16="http://schemas.microsoft.com/office/drawing/2014/main" id="{00AB19D7-C495-40DA-BDD3-E29AACD05982}"/>
              </a:ext>
            </a:extLst>
          </p:cNvPr>
          <p:cNvSpPr>
            <a:spLocks noGrp="1"/>
          </p:cNvSpPr>
          <p:nvPr>
            <p:ph idx="1"/>
          </p:nvPr>
        </p:nvSpPr>
        <p:spPr>
          <a:xfrm>
            <a:off x="838200" y="1825625"/>
            <a:ext cx="7991475" cy="4351338"/>
          </a:xfrm>
        </p:spPr>
        <p:txBody>
          <a:bodyPr>
            <a:normAutofit/>
          </a:bodyPr>
          <a:lstStyle/>
          <a:p>
            <a:r>
              <a:rPr lang="en-US" dirty="0"/>
              <a:t>Fold the sun (top of the paper) down to Jupiter’s line and make a crease</a:t>
            </a:r>
            <a:endParaRPr lang="en-US" u="sng" dirty="0"/>
          </a:p>
          <a:p>
            <a:endParaRPr lang="en-US" dirty="0"/>
          </a:p>
          <a:p>
            <a:endParaRPr lang="en-US" dirty="0"/>
          </a:p>
          <a:p>
            <a:r>
              <a:rPr lang="en-US" dirty="0"/>
              <a:t>At the 1/16</a:t>
            </a:r>
            <a:r>
              <a:rPr lang="en-US" baseline="30000" dirty="0"/>
              <a:t>th</a:t>
            </a:r>
            <a:r>
              <a:rPr lang="en-US" dirty="0"/>
              <a:t>  mark write down A.B. (stands for Asteroid Belt)</a:t>
            </a:r>
          </a:p>
        </p:txBody>
      </p:sp>
      <p:sp>
        <p:nvSpPr>
          <p:cNvPr id="8" name="Rectangle 7">
            <a:extLst>
              <a:ext uri="{FF2B5EF4-FFF2-40B4-BE49-F238E27FC236}">
                <a16:creationId xmlns:a16="http://schemas.microsoft.com/office/drawing/2014/main" id="{3C0C373F-6411-4DD2-B6F0-AFD006EB5E51}"/>
              </a:ext>
            </a:extLst>
          </p:cNvPr>
          <p:cNvSpPr/>
          <p:nvPr/>
        </p:nvSpPr>
        <p:spPr>
          <a:xfrm>
            <a:off x="9963150" y="180975"/>
            <a:ext cx="1781175" cy="6600825"/>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9" name="TextBox 8">
            <a:extLst>
              <a:ext uri="{FF2B5EF4-FFF2-40B4-BE49-F238E27FC236}">
                <a16:creationId xmlns:a16="http://schemas.microsoft.com/office/drawing/2014/main" id="{762E358B-6DD5-4217-937D-68E613A658A8}"/>
              </a:ext>
            </a:extLst>
          </p:cNvPr>
          <p:cNvSpPr txBox="1"/>
          <p:nvPr/>
        </p:nvSpPr>
        <p:spPr>
          <a:xfrm>
            <a:off x="10668000" y="99334"/>
            <a:ext cx="396262" cy="261610"/>
          </a:xfrm>
          <a:prstGeom prst="rect">
            <a:avLst/>
          </a:prstGeom>
          <a:noFill/>
        </p:spPr>
        <p:txBody>
          <a:bodyPr wrap="none" rtlCol="0">
            <a:spAutoFit/>
          </a:bodyPr>
          <a:lstStyle/>
          <a:p>
            <a:r>
              <a:rPr lang="en-US" sz="1100" dirty="0"/>
              <a:t>Sun</a:t>
            </a:r>
          </a:p>
        </p:txBody>
      </p:sp>
      <p:sp>
        <p:nvSpPr>
          <p:cNvPr id="10" name="TextBox 9">
            <a:extLst>
              <a:ext uri="{FF2B5EF4-FFF2-40B4-BE49-F238E27FC236}">
                <a16:creationId xmlns:a16="http://schemas.microsoft.com/office/drawing/2014/main" id="{5070E245-FA71-46B8-903B-705342ED8C49}"/>
              </a:ext>
            </a:extLst>
          </p:cNvPr>
          <p:cNvSpPr txBox="1"/>
          <p:nvPr/>
        </p:nvSpPr>
        <p:spPr>
          <a:xfrm>
            <a:off x="10668000" y="6537852"/>
            <a:ext cx="405880" cy="261610"/>
          </a:xfrm>
          <a:prstGeom prst="rect">
            <a:avLst/>
          </a:prstGeom>
          <a:noFill/>
        </p:spPr>
        <p:txBody>
          <a:bodyPr wrap="none" rtlCol="0">
            <a:spAutoFit/>
          </a:bodyPr>
          <a:lstStyle/>
          <a:p>
            <a:r>
              <a:rPr lang="en-US" sz="1100" dirty="0"/>
              <a:t>K.B.</a:t>
            </a:r>
          </a:p>
        </p:txBody>
      </p:sp>
      <p:cxnSp>
        <p:nvCxnSpPr>
          <p:cNvPr id="12" name="Straight Connector 11">
            <a:extLst>
              <a:ext uri="{FF2B5EF4-FFF2-40B4-BE49-F238E27FC236}">
                <a16:creationId xmlns:a16="http://schemas.microsoft.com/office/drawing/2014/main" id="{C503ED22-F1D7-4774-821C-2015AD427904}"/>
              </a:ext>
            </a:extLst>
          </p:cNvPr>
          <p:cNvCxnSpPr>
            <a:stCxn id="8" idx="1"/>
            <a:endCxn id="8" idx="3"/>
          </p:cNvCxnSpPr>
          <p:nvPr/>
        </p:nvCxnSpPr>
        <p:spPr>
          <a:xfrm>
            <a:off x="9963150" y="3481388"/>
            <a:ext cx="1781175"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02A12595-4A41-40DB-B5A1-F401DC25B819}"/>
              </a:ext>
            </a:extLst>
          </p:cNvPr>
          <p:cNvSpPr txBox="1"/>
          <p:nvPr/>
        </p:nvSpPr>
        <p:spPr>
          <a:xfrm>
            <a:off x="10557020" y="3432943"/>
            <a:ext cx="593432" cy="261610"/>
          </a:xfrm>
          <a:prstGeom prst="rect">
            <a:avLst/>
          </a:prstGeom>
          <a:noFill/>
        </p:spPr>
        <p:txBody>
          <a:bodyPr wrap="none" rtlCol="0">
            <a:spAutoFit/>
          </a:bodyPr>
          <a:lstStyle/>
          <a:p>
            <a:pPr algn="ctr"/>
            <a:r>
              <a:rPr lang="en-US" sz="1100" dirty="0"/>
              <a:t>Uranus</a:t>
            </a:r>
          </a:p>
        </p:txBody>
      </p:sp>
      <p:cxnSp>
        <p:nvCxnSpPr>
          <p:cNvPr id="16" name="Straight Connector 15">
            <a:extLst>
              <a:ext uri="{FF2B5EF4-FFF2-40B4-BE49-F238E27FC236}">
                <a16:creationId xmlns:a16="http://schemas.microsoft.com/office/drawing/2014/main" id="{66ACC5C3-29B6-4AA0-9D0F-E54D8987F67B}"/>
              </a:ext>
            </a:extLst>
          </p:cNvPr>
          <p:cNvCxnSpPr/>
          <p:nvPr/>
        </p:nvCxnSpPr>
        <p:spPr>
          <a:xfrm>
            <a:off x="9963150" y="1676401"/>
            <a:ext cx="178117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6531F151-9C11-43BB-B045-AC3050998FC5}"/>
              </a:ext>
            </a:extLst>
          </p:cNvPr>
          <p:cNvCxnSpPr/>
          <p:nvPr/>
        </p:nvCxnSpPr>
        <p:spPr>
          <a:xfrm>
            <a:off x="9963150" y="5191126"/>
            <a:ext cx="1781175" cy="0"/>
          </a:xfrm>
          <a:prstGeom prst="line">
            <a:avLst/>
          </a:prstGeom>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C3AEA399-47DD-4923-B57A-025C76D1CE62}"/>
              </a:ext>
            </a:extLst>
          </p:cNvPr>
          <p:cNvSpPr txBox="1"/>
          <p:nvPr/>
        </p:nvSpPr>
        <p:spPr>
          <a:xfrm>
            <a:off x="10511336" y="5141166"/>
            <a:ext cx="684803" cy="261610"/>
          </a:xfrm>
          <a:prstGeom prst="rect">
            <a:avLst/>
          </a:prstGeom>
          <a:noFill/>
        </p:spPr>
        <p:txBody>
          <a:bodyPr wrap="none" rtlCol="0">
            <a:spAutoFit/>
          </a:bodyPr>
          <a:lstStyle/>
          <a:p>
            <a:pPr algn="ctr"/>
            <a:r>
              <a:rPr lang="en-US" sz="1100" dirty="0"/>
              <a:t>Neptune</a:t>
            </a:r>
          </a:p>
        </p:txBody>
      </p:sp>
      <p:sp>
        <p:nvSpPr>
          <p:cNvPr id="19" name="TextBox 18">
            <a:extLst>
              <a:ext uri="{FF2B5EF4-FFF2-40B4-BE49-F238E27FC236}">
                <a16:creationId xmlns:a16="http://schemas.microsoft.com/office/drawing/2014/main" id="{6FA70718-02D1-4B5B-B4C9-9B588F8698C3}"/>
              </a:ext>
            </a:extLst>
          </p:cNvPr>
          <p:cNvSpPr txBox="1"/>
          <p:nvPr/>
        </p:nvSpPr>
        <p:spPr>
          <a:xfrm>
            <a:off x="10573852" y="1636405"/>
            <a:ext cx="559769" cy="261610"/>
          </a:xfrm>
          <a:prstGeom prst="rect">
            <a:avLst/>
          </a:prstGeom>
          <a:noFill/>
        </p:spPr>
        <p:txBody>
          <a:bodyPr wrap="none" rtlCol="0">
            <a:spAutoFit/>
          </a:bodyPr>
          <a:lstStyle/>
          <a:p>
            <a:pPr algn="ctr"/>
            <a:r>
              <a:rPr lang="en-US" sz="1100" dirty="0"/>
              <a:t>Saturn</a:t>
            </a:r>
          </a:p>
        </p:txBody>
      </p:sp>
      <p:cxnSp>
        <p:nvCxnSpPr>
          <p:cNvPr id="20" name="Straight Connector 19">
            <a:extLst>
              <a:ext uri="{FF2B5EF4-FFF2-40B4-BE49-F238E27FC236}">
                <a16:creationId xmlns:a16="http://schemas.microsoft.com/office/drawing/2014/main" id="{5D284D2C-4D55-4193-8FEB-792BFADD4DDD}"/>
              </a:ext>
            </a:extLst>
          </p:cNvPr>
          <p:cNvCxnSpPr/>
          <p:nvPr/>
        </p:nvCxnSpPr>
        <p:spPr>
          <a:xfrm>
            <a:off x="9963150" y="904876"/>
            <a:ext cx="1781175" cy="0"/>
          </a:xfrm>
          <a:prstGeom prst="line">
            <a:avLst/>
          </a:prstGeom>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AAEA86CA-E3D8-403D-B650-8838255CB94D}"/>
              </a:ext>
            </a:extLst>
          </p:cNvPr>
          <p:cNvSpPr txBox="1"/>
          <p:nvPr/>
        </p:nvSpPr>
        <p:spPr>
          <a:xfrm>
            <a:off x="10565839" y="872247"/>
            <a:ext cx="575799" cy="261610"/>
          </a:xfrm>
          <a:prstGeom prst="rect">
            <a:avLst/>
          </a:prstGeom>
          <a:noFill/>
        </p:spPr>
        <p:txBody>
          <a:bodyPr wrap="none" rtlCol="0">
            <a:spAutoFit/>
          </a:bodyPr>
          <a:lstStyle/>
          <a:p>
            <a:pPr algn="ctr"/>
            <a:r>
              <a:rPr lang="en-US" sz="1100" dirty="0"/>
              <a:t>Jupiter</a:t>
            </a:r>
          </a:p>
        </p:txBody>
      </p:sp>
      <p:cxnSp>
        <p:nvCxnSpPr>
          <p:cNvPr id="23" name="Straight Connector 22">
            <a:extLst>
              <a:ext uri="{FF2B5EF4-FFF2-40B4-BE49-F238E27FC236}">
                <a16:creationId xmlns:a16="http://schemas.microsoft.com/office/drawing/2014/main" id="{9E07B188-4A0F-4FB7-A8FF-34E30BE57CAB}"/>
              </a:ext>
            </a:extLst>
          </p:cNvPr>
          <p:cNvCxnSpPr/>
          <p:nvPr/>
        </p:nvCxnSpPr>
        <p:spPr>
          <a:xfrm>
            <a:off x="9963150" y="532014"/>
            <a:ext cx="1781175" cy="0"/>
          </a:xfrm>
          <a:prstGeom prst="line">
            <a:avLst/>
          </a:prstGeom>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524936B2-F3F3-425F-BD4C-BEB3F6752466}"/>
              </a:ext>
            </a:extLst>
          </p:cNvPr>
          <p:cNvSpPr txBox="1"/>
          <p:nvPr/>
        </p:nvSpPr>
        <p:spPr>
          <a:xfrm>
            <a:off x="10646787" y="490168"/>
            <a:ext cx="413896" cy="261610"/>
          </a:xfrm>
          <a:prstGeom prst="rect">
            <a:avLst/>
          </a:prstGeom>
          <a:noFill/>
        </p:spPr>
        <p:txBody>
          <a:bodyPr wrap="none" rtlCol="0">
            <a:spAutoFit/>
          </a:bodyPr>
          <a:lstStyle/>
          <a:p>
            <a:pPr algn="ctr"/>
            <a:r>
              <a:rPr lang="en-US" sz="1100" dirty="0"/>
              <a:t>A.B.</a:t>
            </a:r>
          </a:p>
        </p:txBody>
      </p:sp>
      <p:sp>
        <p:nvSpPr>
          <p:cNvPr id="26" name="Rectangle 25">
            <a:extLst>
              <a:ext uri="{FF2B5EF4-FFF2-40B4-BE49-F238E27FC236}">
                <a16:creationId xmlns:a16="http://schemas.microsoft.com/office/drawing/2014/main" id="{21BC72A0-B794-4FAB-A7E6-92187D745764}"/>
              </a:ext>
            </a:extLst>
          </p:cNvPr>
          <p:cNvSpPr/>
          <p:nvPr/>
        </p:nvSpPr>
        <p:spPr>
          <a:xfrm>
            <a:off x="9791700" y="125968"/>
            <a:ext cx="2143125" cy="939345"/>
          </a:xfrm>
          <a:prstGeom prst="rect">
            <a:avLst/>
          </a:prstGeom>
          <a:solidFill>
            <a:schemeClr val="accent1">
              <a:alpha val="4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1943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1E5C7A9-428A-4E34-AAB9-EC9387C06C6D}"/>
              </a:ext>
            </a:extLst>
          </p:cNvPr>
          <p:cNvSpPr>
            <a:spLocks noGrp="1"/>
          </p:cNvSpPr>
          <p:nvPr>
            <p:ph type="title"/>
          </p:nvPr>
        </p:nvSpPr>
        <p:spPr>
          <a:xfrm>
            <a:off x="838200" y="365125"/>
            <a:ext cx="10515600" cy="1325563"/>
          </a:xfrm>
        </p:spPr>
        <p:txBody>
          <a:bodyPr/>
          <a:lstStyle/>
          <a:p>
            <a:r>
              <a:rPr lang="en-US" dirty="0"/>
              <a:t>Pocket Solar System: Step 6</a:t>
            </a:r>
          </a:p>
        </p:txBody>
      </p:sp>
      <p:sp>
        <p:nvSpPr>
          <p:cNvPr id="7" name="Content Placeholder 6">
            <a:extLst>
              <a:ext uri="{FF2B5EF4-FFF2-40B4-BE49-F238E27FC236}">
                <a16:creationId xmlns:a16="http://schemas.microsoft.com/office/drawing/2014/main" id="{00AB19D7-C495-40DA-BDD3-E29AACD05982}"/>
              </a:ext>
            </a:extLst>
          </p:cNvPr>
          <p:cNvSpPr>
            <a:spLocks noGrp="1"/>
          </p:cNvSpPr>
          <p:nvPr>
            <p:ph idx="1"/>
          </p:nvPr>
        </p:nvSpPr>
        <p:spPr>
          <a:xfrm>
            <a:off x="838200" y="1825625"/>
            <a:ext cx="7991475" cy="4351338"/>
          </a:xfrm>
        </p:spPr>
        <p:txBody>
          <a:bodyPr>
            <a:normAutofit/>
          </a:bodyPr>
          <a:lstStyle/>
          <a:p>
            <a:r>
              <a:rPr lang="en-US" dirty="0"/>
              <a:t>Fold the sun (top of the paper) down to the asteroid belt line and make a crease</a:t>
            </a:r>
            <a:endParaRPr lang="en-US" u="sng" dirty="0"/>
          </a:p>
          <a:p>
            <a:endParaRPr lang="en-US" dirty="0"/>
          </a:p>
          <a:p>
            <a:endParaRPr lang="en-US" dirty="0"/>
          </a:p>
          <a:p>
            <a:r>
              <a:rPr lang="en-US" dirty="0"/>
              <a:t>At the mark write down the name of the planet</a:t>
            </a:r>
          </a:p>
        </p:txBody>
      </p:sp>
      <p:sp>
        <p:nvSpPr>
          <p:cNvPr id="8" name="Rectangle 7">
            <a:extLst>
              <a:ext uri="{FF2B5EF4-FFF2-40B4-BE49-F238E27FC236}">
                <a16:creationId xmlns:a16="http://schemas.microsoft.com/office/drawing/2014/main" id="{3C0C373F-6411-4DD2-B6F0-AFD006EB5E51}"/>
              </a:ext>
            </a:extLst>
          </p:cNvPr>
          <p:cNvSpPr/>
          <p:nvPr/>
        </p:nvSpPr>
        <p:spPr>
          <a:xfrm>
            <a:off x="9963150" y="180975"/>
            <a:ext cx="1781175" cy="2828555"/>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9" name="TextBox 8">
            <a:extLst>
              <a:ext uri="{FF2B5EF4-FFF2-40B4-BE49-F238E27FC236}">
                <a16:creationId xmlns:a16="http://schemas.microsoft.com/office/drawing/2014/main" id="{762E358B-6DD5-4217-937D-68E613A658A8}"/>
              </a:ext>
            </a:extLst>
          </p:cNvPr>
          <p:cNvSpPr txBox="1"/>
          <p:nvPr/>
        </p:nvSpPr>
        <p:spPr>
          <a:xfrm>
            <a:off x="10668000" y="99334"/>
            <a:ext cx="396262" cy="261610"/>
          </a:xfrm>
          <a:prstGeom prst="rect">
            <a:avLst/>
          </a:prstGeom>
          <a:noFill/>
        </p:spPr>
        <p:txBody>
          <a:bodyPr wrap="none" rtlCol="0">
            <a:spAutoFit/>
          </a:bodyPr>
          <a:lstStyle/>
          <a:p>
            <a:r>
              <a:rPr lang="en-US" sz="1100" dirty="0"/>
              <a:t>Sun</a:t>
            </a:r>
          </a:p>
        </p:txBody>
      </p:sp>
      <p:cxnSp>
        <p:nvCxnSpPr>
          <p:cNvPr id="20" name="Straight Connector 19">
            <a:extLst>
              <a:ext uri="{FF2B5EF4-FFF2-40B4-BE49-F238E27FC236}">
                <a16:creationId xmlns:a16="http://schemas.microsoft.com/office/drawing/2014/main" id="{5D284D2C-4D55-4193-8FEB-792BFADD4DDD}"/>
              </a:ext>
            </a:extLst>
          </p:cNvPr>
          <p:cNvCxnSpPr/>
          <p:nvPr/>
        </p:nvCxnSpPr>
        <p:spPr>
          <a:xfrm>
            <a:off x="9963150" y="1594606"/>
            <a:ext cx="1781175" cy="0"/>
          </a:xfrm>
          <a:prstGeom prst="line">
            <a:avLst/>
          </a:prstGeom>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AAEA86CA-E3D8-403D-B650-8838255CB94D}"/>
              </a:ext>
            </a:extLst>
          </p:cNvPr>
          <p:cNvSpPr txBox="1"/>
          <p:nvPr/>
        </p:nvSpPr>
        <p:spPr>
          <a:xfrm>
            <a:off x="10565835" y="2935352"/>
            <a:ext cx="575799" cy="261610"/>
          </a:xfrm>
          <a:prstGeom prst="rect">
            <a:avLst/>
          </a:prstGeom>
          <a:noFill/>
        </p:spPr>
        <p:txBody>
          <a:bodyPr wrap="none" rtlCol="0">
            <a:spAutoFit/>
          </a:bodyPr>
          <a:lstStyle/>
          <a:p>
            <a:pPr algn="ctr"/>
            <a:r>
              <a:rPr lang="en-US" sz="1100" dirty="0"/>
              <a:t>Jupiter</a:t>
            </a:r>
          </a:p>
        </p:txBody>
      </p:sp>
      <p:cxnSp>
        <p:nvCxnSpPr>
          <p:cNvPr id="23" name="Straight Connector 22">
            <a:extLst>
              <a:ext uri="{FF2B5EF4-FFF2-40B4-BE49-F238E27FC236}">
                <a16:creationId xmlns:a16="http://schemas.microsoft.com/office/drawing/2014/main" id="{9E07B188-4A0F-4FB7-A8FF-34E30BE57CAB}"/>
              </a:ext>
            </a:extLst>
          </p:cNvPr>
          <p:cNvCxnSpPr/>
          <p:nvPr/>
        </p:nvCxnSpPr>
        <p:spPr>
          <a:xfrm>
            <a:off x="9963150" y="858599"/>
            <a:ext cx="1781175" cy="0"/>
          </a:xfrm>
          <a:prstGeom prst="line">
            <a:avLst/>
          </a:prstGeom>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524936B2-F3F3-425F-BD4C-BEB3F6752466}"/>
              </a:ext>
            </a:extLst>
          </p:cNvPr>
          <p:cNvSpPr txBox="1"/>
          <p:nvPr/>
        </p:nvSpPr>
        <p:spPr>
          <a:xfrm>
            <a:off x="10646787" y="1548050"/>
            <a:ext cx="413896" cy="261610"/>
          </a:xfrm>
          <a:prstGeom prst="rect">
            <a:avLst/>
          </a:prstGeom>
          <a:noFill/>
        </p:spPr>
        <p:txBody>
          <a:bodyPr wrap="none" rtlCol="0">
            <a:spAutoFit/>
          </a:bodyPr>
          <a:lstStyle/>
          <a:p>
            <a:pPr algn="ctr"/>
            <a:r>
              <a:rPr lang="en-US" sz="1100" dirty="0"/>
              <a:t>A.B.</a:t>
            </a:r>
          </a:p>
        </p:txBody>
      </p:sp>
      <p:sp>
        <p:nvSpPr>
          <p:cNvPr id="22" name="TextBox 21">
            <a:extLst>
              <a:ext uri="{FF2B5EF4-FFF2-40B4-BE49-F238E27FC236}">
                <a16:creationId xmlns:a16="http://schemas.microsoft.com/office/drawing/2014/main" id="{2EA312FE-3BF6-4EA0-99E9-FD81C8BE5F89}"/>
              </a:ext>
            </a:extLst>
          </p:cNvPr>
          <p:cNvSpPr txBox="1"/>
          <p:nvPr/>
        </p:nvSpPr>
        <p:spPr>
          <a:xfrm>
            <a:off x="10615529" y="819324"/>
            <a:ext cx="476412" cy="261610"/>
          </a:xfrm>
          <a:prstGeom prst="rect">
            <a:avLst/>
          </a:prstGeom>
          <a:noFill/>
        </p:spPr>
        <p:txBody>
          <a:bodyPr wrap="none" rtlCol="0">
            <a:spAutoFit/>
          </a:bodyPr>
          <a:lstStyle/>
          <a:p>
            <a:pPr algn="ctr"/>
            <a:r>
              <a:rPr lang="en-US" sz="1100" dirty="0"/>
              <a:t>Mars</a:t>
            </a:r>
          </a:p>
        </p:txBody>
      </p:sp>
    </p:spTree>
    <p:extLst>
      <p:ext uri="{BB962C8B-B14F-4D97-AF65-F5344CB8AC3E}">
        <p14:creationId xmlns:p14="http://schemas.microsoft.com/office/powerpoint/2010/main" val="2738593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1E5C7A9-428A-4E34-AAB9-EC9387C06C6D}"/>
              </a:ext>
            </a:extLst>
          </p:cNvPr>
          <p:cNvSpPr>
            <a:spLocks noGrp="1"/>
          </p:cNvSpPr>
          <p:nvPr>
            <p:ph type="title"/>
          </p:nvPr>
        </p:nvSpPr>
        <p:spPr>
          <a:xfrm>
            <a:off x="838200" y="365125"/>
            <a:ext cx="10515600" cy="1325563"/>
          </a:xfrm>
        </p:spPr>
        <p:txBody>
          <a:bodyPr/>
          <a:lstStyle/>
          <a:p>
            <a:r>
              <a:rPr lang="en-US" dirty="0"/>
              <a:t>Pocket Solar System: Step 7</a:t>
            </a:r>
          </a:p>
        </p:txBody>
      </p:sp>
      <p:sp>
        <p:nvSpPr>
          <p:cNvPr id="7" name="Content Placeholder 6">
            <a:extLst>
              <a:ext uri="{FF2B5EF4-FFF2-40B4-BE49-F238E27FC236}">
                <a16:creationId xmlns:a16="http://schemas.microsoft.com/office/drawing/2014/main" id="{00AB19D7-C495-40DA-BDD3-E29AACD05982}"/>
              </a:ext>
            </a:extLst>
          </p:cNvPr>
          <p:cNvSpPr>
            <a:spLocks noGrp="1"/>
          </p:cNvSpPr>
          <p:nvPr>
            <p:ph idx="1"/>
          </p:nvPr>
        </p:nvSpPr>
        <p:spPr>
          <a:xfrm>
            <a:off x="838201" y="1825625"/>
            <a:ext cx="7275990" cy="4351338"/>
          </a:xfrm>
        </p:spPr>
        <p:txBody>
          <a:bodyPr>
            <a:normAutofit/>
          </a:bodyPr>
          <a:lstStyle/>
          <a:p>
            <a:r>
              <a:rPr lang="en-US" dirty="0"/>
              <a:t>Fold the sun (top of the paper) down to Mars. </a:t>
            </a:r>
            <a:r>
              <a:rPr lang="en-US" u="sng" dirty="0"/>
              <a:t>Keep it folded. Fold that section in half.</a:t>
            </a:r>
          </a:p>
          <a:p>
            <a:endParaRPr lang="en-US" u="sng" dirty="0"/>
          </a:p>
          <a:p>
            <a:r>
              <a:rPr lang="en-US" dirty="0"/>
              <a:t>Unfold the paper, you should now have 3 creases</a:t>
            </a:r>
          </a:p>
          <a:p>
            <a:endParaRPr lang="en-US" dirty="0"/>
          </a:p>
          <a:p>
            <a:endParaRPr lang="en-US" dirty="0"/>
          </a:p>
          <a:p>
            <a:r>
              <a:rPr lang="en-US" dirty="0"/>
              <a:t>At the mark write down the names of the planets</a:t>
            </a:r>
          </a:p>
        </p:txBody>
      </p:sp>
      <p:sp>
        <p:nvSpPr>
          <p:cNvPr id="8" name="Rectangle 7">
            <a:extLst>
              <a:ext uri="{FF2B5EF4-FFF2-40B4-BE49-F238E27FC236}">
                <a16:creationId xmlns:a16="http://schemas.microsoft.com/office/drawing/2014/main" id="{3C0C373F-6411-4DD2-B6F0-AFD006EB5E51}"/>
              </a:ext>
            </a:extLst>
          </p:cNvPr>
          <p:cNvSpPr/>
          <p:nvPr/>
        </p:nvSpPr>
        <p:spPr>
          <a:xfrm>
            <a:off x="9963150" y="180975"/>
            <a:ext cx="1781175" cy="2828555"/>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9" name="TextBox 8">
            <a:extLst>
              <a:ext uri="{FF2B5EF4-FFF2-40B4-BE49-F238E27FC236}">
                <a16:creationId xmlns:a16="http://schemas.microsoft.com/office/drawing/2014/main" id="{762E358B-6DD5-4217-937D-68E613A658A8}"/>
              </a:ext>
            </a:extLst>
          </p:cNvPr>
          <p:cNvSpPr txBox="1"/>
          <p:nvPr/>
        </p:nvSpPr>
        <p:spPr>
          <a:xfrm>
            <a:off x="10668000" y="108209"/>
            <a:ext cx="396262" cy="261610"/>
          </a:xfrm>
          <a:prstGeom prst="rect">
            <a:avLst/>
          </a:prstGeom>
          <a:noFill/>
        </p:spPr>
        <p:txBody>
          <a:bodyPr wrap="none" rtlCol="0">
            <a:spAutoFit/>
          </a:bodyPr>
          <a:lstStyle/>
          <a:p>
            <a:r>
              <a:rPr lang="en-US" sz="1100" dirty="0"/>
              <a:t>Sun</a:t>
            </a:r>
          </a:p>
        </p:txBody>
      </p:sp>
      <p:cxnSp>
        <p:nvCxnSpPr>
          <p:cNvPr id="20" name="Straight Connector 19">
            <a:extLst>
              <a:ext uri="{FF2B5EF4-FFF2-40B4-BE49-F238E27FC236}">
                <a16:creationId xmlns:a16="http://schemas.microsoft.com/office/drawing/2014/main" id="{5D284D2C-4D55-4193-8FEB-792BFADD4DDD}"/>
              </a:ext>
            </a:extLst>
          </p:cNvPr>
          <p:cNvCxnSpPr/>
          <p:nvPr/>
        </p:nvCxnSpPr>
        <p:spPr>
          <a:xfrm>
            <a:off x="9963150" y="1594606"/>
            <a:ext cx="1781175" cy="0"/>
          </a:xfrm>
          <a:prstGeom prst="line">
            <a:avLst/>
          </a:prstGeom>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AAEA86CA-E3D8-403D-B650-8838255CB94D}"/>
              </a:ext>
            </a:extLst>
          </p:cNvPr>
          <p:cNvSpPr txBox="1"/>
          <p:nvPr/>
        </p:nvSpPr>
        <p:spPr>
          <a:xfrm>
            <a:off x="10565835" y="2935345"/>
            <a:ext cx="575799" cy="261610"/>
          </a:xfrm>
          <a:prstGeom prst="rect">
            <a:avLst/>
          </a:prstGeom>
          <a:noFill/>
        </p:spPr>
        <p:txBody>
          <a:bodyPr wrap="none" rtlCol="0">
            <a:spAutoFit/>
          </a:bodyPr>
          <a:lstStyle/>
          <a:p>
            <a:pPr algn="ctr"/>
            <a:r>
              <a:rPr lang="en-US" sz="1100" dirty="0"/>
              <a:t>Jupiter</a:t>
            </a:r>
          </a:p>
        </p:txBody>
      </p:sp>
      <p:cxnSp>
        <p:nvCxnSpPr>
          <p:cNvPr id="23" name="Straight Connector 22">
            <a:extLst>
              <a:ext uri="{FF2B5EF4-FFF2-40B4-BE49-F238E27FC236}">
                <a16:creationId xmlns:a16="http://schemas.microsoft.com/office/drawing/2014/main" id="{9E07B188-4A0F-4FB7-A8FF-34E30BE57CAB}"/>
              </a:ext>
            </a:extLst>
          </p:cNvPr>
          <p:cNvCxnSpPr/>
          <p:nvPr/>
        </p:nvCxnSpPr>
        <p:spPr>
          <a:xfrm>
            <a:off x="9963150" y="858599"/>
            <a:ext cx="1781175" cy="0"/>
          </a:xfrm>
          <a:prstGeom prst="line">
            <a:avLst/>
          </a:prstGeom>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524936B2-F3F3-425F-BD4C-BEB3F6752466}"/>
              </a:ext>
            </a:extLst>
          </p:cNvPr>
          <p:cNvSpPr txBox="1"/>
          <p:nvPr/>
        </p:nvSpPr>
        <p:spPr>
          <a:xfrm>
            <a:off x="10646787" y="1548043"/>
            <a:ext cx="413896" cy="261610"/>
          </a:xfrm>
          <a:prstGeom prst="rect">
            <a:avLst/>
          </a:prstGeom>
          <a:noFill/>
        </p:spPr>
        <p:txBody>
          <a:bodyPr wrap="none" rtlCol="0">
            <a:spAutoFit/>
          </a:bodyPr>
          <a:lstStyle/>
          <a:p>
            <a:pPr algn="ctr"/>
            <a:r>
              <a:rPr lang="en-US" sz="1100" dirty="0"/>
              <a:t>A.B.</a:t>
            </a:r>
          </a:p>
        </p:txBody>
      </p:sp>
      <p:sp>
        <p:nvSpPr>
          <p:cNvPr id="22" name="TextBox 21">
            <a:extLst>
              <a:ext uri="{FF2B5EF4-FFF2-40B4-BE49-F238E27FC236}">
                <a16:creationId xmlns:a16="http://schemas.microsoft.com/office/drawing/2014/main" id="{2EA312FE-3BF6-4EA0-99E9-FD81C8BE5F89}"/>
              </a:ext>
            </a:extLst>
          </p:cNvPr>
          <p:cNvSpPr txBox="1"/>
          <p:nvPr/>
        </p:nvSpPr>
        <p:spPr>
          <a:xfrm>
            <a:off x="10615529" y="828202"/>
            <a:ext cx="476412" cy="261610"/>
          </a:xfrm>
          <a:prstGeom prst="rect">
            <a:avLst/>
          </a:prstGeom>
          <a:noFill/>
        </p:spPr>
        <p:txBody>
          <a:bodyPr wrap="none" rtlCol="0">
            <a:spAutoFit/>
          </a:bodyPr>
          <a:lstStyle/>
          <a:p>
            <a:pPr algn="ctr"/>
            <a:r>
              <a:rPr lang="en-US" sz="1100" dirty="0"/>
              <a:t>Mars</a:t>
            </a:r>
          </a:p>
        </p:txBody>
      </p:sp>
      <p:cxnSp>
        <p:nvCxnSpPr>
          <p:cNvPr id="25" name="Straight Connector 24">
            <a:extLst>
              <a:ext uri="{FF2B5EF4-FFF2-40B4-BE49-F238E27FC236}">
                <a16:creationId xmlns:a16="http://schemas.microsoft.com/office/drawing/2014/main" id="{2DD1C7DC-BE81-4618-8A5E-6C751A6A0DDD}"/>
              </a:ext>
            </a:extLst>
          </p:cNvPr>
          <p:cNvCxnSpPr/>
          <p:nvPr/>
        </p:nvCxnSpPr>
        <p:spPr>
          <a:xfrm>
            <a:off x="9963150" y="624008"/>
            <a:ext cx="178117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262BEDB-79BF-4F35-BDFD-AA3CFBE37BC2}"/>
              </a:ext>
            </a:extLst>
          </p:cNvPr>
          <p:cNvCxnSpPr/>
          <p:nvPr/>
        </p:nvCxnSpPr>
        <p:spPr>
          <a:xfrm>
            <a:off x="9963150" y="481966"/>
            <a:ext cx="178117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BFCF0E1B-5912-488C-8959-68613CF16F00}"/>
              </a:ext>
            </a:extLst>
          </p:cNvPr>
          <p:cNvCxnSpPr/>
          <p:nvPr/>
        </p:nvCxnSpPr>
        <p:spPr>
          <a:xfrm>
            <a:off x="9963150" y="336881"/>
            <a:ext cx="1781175" cy="0"/>
          </a:xfrm>
          <a:prstGeom prst="line">
            <a:avLst/>
          </a:prstGeom>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04ABDFB-5029-415C-AC65-033AEA664E94}"/>
              </a:ext>
            </a:extLst>
          </p:cNvPr>
          <p:cNvSpPr txBox="1"/>
          <p:nvPr/>
        </p:nvSpPr>
        <p:spPr>
          <a:xfrm>
            <a:off x="10608316" y="598014"/>
            <a:ext cx="490840" cy="261610"/>
          </a:xfrm>
          <a:prstGeom prst="rect">
            <a:avLst/>
          </a:prstGeom>
          <a:noFill/>
        </p:spPr>
        <p:txBody>
          <a:bodyPr wrap="none" rtlCol="0">
            <a:spAutoFit/>
          </a:bodyPr>
          <a:lstStyle/>
          <a:p>
            <a:pPr algn="ctr"/>
            <a:r>
              <a:rPr lang="en-US" sz="1100" dirty="0"/>
              <a:t>Earth</a:t>
            </a:r>
          </a:p>
        </p:txBody>
      </p:sp>
      <p:sp>
        <p:nvSpPr>
          <p:cNvPr id="30" name="TextBox 29">
            <a:extLst>
              <a:ext uri="{FF2B5EF4-FFF2-40B4-BE49-F238E27FC236}">
                <a16:creationId xmlns:a16="http://schemas.microsoft.com/office/drawing/2014/main" id="{08859E43-7811-4824-9740-87231ECA40C9}"/>
              </a:ext>
            </a:extLst>
          </p:cNvPr>
          <p:cNvSpPr txBox="1"/>
          <p:nvPr/>
        </p:nvSpPr>
        <p:spPr>
          <a:xfrm>
            <a:off x="10585074" y="410144"/>
            <a:ext cx="537327" cy="261610"/>
          </a:xfrm>
          <a:prstGeom prst="rect">
            <a:avLst/>
          </a:prstGeom>
          <a:noFill/>
        </p:spPr>
        <p:txBody>
          <a:bodyPr wrap="none" rtlCol="0">
            <a:spAutoFit/>
          </a:bodyPr>
          <a:lstStyle/>
          <a:p>
            <a:pPr algn="ctr"/>
            <a:r>
              <a:rPr lang="en-US" sz="1100" dirty="0"/>
              <a:t>Venus</a:t>
            </a:r>
          </a:p>
        </p:txBody>
      </p:sp>
      <p:sp>
        <p:nvSpPr>
          <p:cNvPr id="31" name="TextBox 30">
            <a:extLst>
              <a:ext uri="{FF2B5EF4-FFF2-40B4-BE49-F238E27FC236}">
                <a16:creationId xmlns:a16="http://schemas.microsoft.com/office/drawing/2014/main" id="{6FD0664C-2304-4774-8600-23FF3351C6FA}"/>
              </a:ext>
            </a:extLst>
          </p:cNvPr>
          <p:cNvSpPr txBox="1"/>
          <p:nvPr/>
        </p:nvSpPr>
        <p:spPr>
          <a:xfrm>
            <a:off x="10524392" y="269244"/>
            <a:ext cx="671979" cy="261610"/>
          </a:xfrm>
          <a:prstGeom prst="rect">
            <a:avLst/>
          </a:prstGeom>
          <a:noFill/>
        </p:spPr>
        <p:txBody>
          <a:bodyPr wrap="none" rtlCol="0">
            <a:spAutoFit/>
          </a:bodyPr>
          <a:lstStyle/>
          <a:p>
            <a:pPr algn="ctr"/>
            <a:r>
              <a:rPr lang="en-US" sz="1100" dirty="0"/>
              <a:t>Mercury</a:t>
            </a:r>
          </a:p>
        </p:txBody>
      </p:sp>
      <p:pic>
        <p:nvPicPr>
          <p:cNvPr id="3" name="Picture 2">
            <a:extLst>
              <a:ext uri="{FF2B5EF4-FFF2-40B4-BE49-F238E27FC236}">
                <a16:creationId xmlns:a16="http://schemas.microsoft.com/office/drawing/2014/main" id="{052ADBDF-D5AA-47B7-8E09-09361B73182A}"/>
              </a:ext>
            </a:extLst>
          </p:cNvPr>
          <p:cNvPicPr>
            <a:picLocks noChangeAspect="1"/>
          </p:cNvPicPr>
          <p:nvPr/>
        </p:nvPicPr>
        <p:blipFill>
          <a:blip r:embed="rId2"/>
          <a:stretch>
            <a:fillRect/>
          </a:stretch>
        </p:blipFill>
        <p:spPr>
          <a:xfrm>
            <a:off x="8209533" y="3229696"/>
            <a:ext cx="3638550" cy="3152775"/>
          </a:xfrm>
          <a:prstGeom prst="rect">
            <a:avLst/>
          </a:prstGeom>
        </p:spPr>
      </p:pic>
    </p:spTree>
    <p:extLst>
      <p:ext uri="{BB962C8B-B14F-4D97-AF65-F5344CB8AC3E}">
        <p14:creationId xmlns:p14="http://schemas.microsoft.com/office/powerpoint/2010/main" val="69534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P spid="3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30CF9D-CAAE-40CF-B9B6-259EC9B47338}"/>
              </a:ext>
            </a:extLst>
          </p:cNvPr>
          <p:cNvSpPr>
            <a:spLocks noGrp="1"/>
          </p:cNvSpPr>
          <p:nvPr>
            <p:ph type="title"/>
          </p:nvPr>
        </p:nvSpPr>
        <p:spPr/>
        <p:txBody>
          <a:bodyPr/>
          <a:lstStyle/>
          <a:p>
            <a:r>
              <a:rPr lang="en-US" dirty="0"/>
              <a:t>Content</a:t>
            </a:r>
          </a:p>
        </p:txBody>
      </p:sp>
      <p:sp>
        <p:nvSpPr>
          <p:cNvPr id="3" name="Content Placeholder 2">
            <a:extLst>
              <a:ext uri="{FF2B5EF4-FFF2-40B4-BE49-F238E27FC236}">
                <a16:creationId xmlns:a16="http://schemas.microsoft.com/office/drawing/2014/main" id="{BB1537A0-C04E-4DD5-B75E-F05494FC7FF1}"/>
              </a:ext>
            </a:extLst>
          </p:cNvPr>
          <p:cNvSpPr>
            <a:spLocks noGrp="1"/>
          </p:cNvSpPr>
          <p:nvPr>
            <p:ph idx="1"/>
          </p:nvPr>
        </p:nvSpPr>
        <p:spPr/>
        <p:txBody>
          <a:bodyPr/>
          <a:lstStyle/>
          <a:p>
            <a:r>
              <a:rPr lang="en-US" dirty="0"/>
              <a:t>The Story of Pluto</a:t>
            </a:r>
          </a:p>
          <a:p>
            <a:r>
              <a:rPr lang="en-US" dirty="0"/>
              <a:t>Why is Pluto not a Planet?</a:t>
            </a:r>
          </a:p>
          <a:p>
            <a:r>
              <a:rPr lang="en-US" dirty="0"/>
              <a:t>Planets, Asteroids, Comets, Meteors – is this Science?</a:t>
            </a:r>
          </a:p>
          <a:p>
            <a:r>
              <a:rPr lang="en-US" dirty="0"/>
              <a:t>A different way to think about the Solar System</a:t>
            </a:r>
          </a:p>
          <a:p>
            <a:r>
              <a:rPr lang="en-US" dirty="0"/>
              <a:t>Make your own Pocket Solar System</a:t>
            </a:r>
          </a:p>
        </p:txBody>
      </p:sp>
    </p:spTree>
    <p:extLst>
      <p:ext uri="{BB962C8B-B14F-4D97-AF65-F5344CB8AC3E}">
        <p14:creationId xmlns:p14="http://schemas.microsoft.com/office/powerpoint/2010/main" val="24081597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1E5C7A9-428A-4E34-AAB9-EC9387C06C6D}"/>
              </a:ext>
            </a:extLst>
          </p:cNvPr>
          <p:cNvSpPr>
            <a:spLocks noGrp="1"/>
          </p:cNvSpPr>
          <p:nvPr>
            <p:ph type="title"/>
          </p:nvPr>
        </p:nvSpPr>
        <p:spPr>
          <a:xfrm>
            <a:off x="838200" y="365125"/>
            <a:ext cx="10515600" cy="1325563"/>
          </a:xfrm>
        </p:spPr>
        <p:txBody>
          <a:bodyPr/>
          <a:lstStyle/>
          <a:p>
            <a:r>
              <a:rPr lang="en-US" dirty="0"/>
              <a:t>Pocket Solar System: What have we learned</a:t>
            </a:r>
          </a:p>
        </p:txBody>
      </p:sp>
      <p:sp>
        <p:nvSpPr>
          <p:cNvPr id="7" name="Content Placeholder 6">
            <a:extLst>
              <a:ext uri="{FF2B5EF4-FFF2-40B4-BE49-F238E27FC236}">
                <a16:creationId xmlns:a16="http://schemas.microsoft.com/office/drawing/2014/main" id="{00AB19D7-C495-40DA-BDD3-E29AACD05982}"/>
              </a:ext>
            </a:extLst>
          </p:cNvPr>
          <p:cNvSpPr>
            <a:spLocks noGrp="1"/>
          </p:cNvSpPr>
          <p:nvPr>
            <p:ph idx="1"/>
          </p:nvPr>
        </p:nvSpPr>
        <p:spPr>
          <a:xfrm>
            <a:off x="838200" y="1825625"/>
            <a:ext cx="10515600" cy="4351338"/>
          </a:xfrm>
        </p:spPr>
        <p:txBody>
          <a:bodyPr>
            <a:normAutofit/>
          </a:bodyPr>
          <a:lstStyle/>
          <a:p>
            <a:r>
              <a:rPr lang="en-US" dirty="0"/>
              <a:t>Most of our Solar System is empty space</a:t>
            </a:r>
            <a:endParaRPr lang="en-US" u="sng" dirty="0"/>
          </a:p>
          <a:p>
            <a:endParaRPr lang="en-US" u="sng" dirty="0"/>
          </a:p>
          <a:p>
            <a:r>
              <a:rPr lang="en-US" dirty="0"/>
              <a:t>The inner part of our solar system is quite crowded</a:t>
            </a:r>
          </a:p>
          <a:p>
            <a:endParaRPr lang="en-US" dirty="0"/>
          </a:p>
          <a:p>
            <a:r>
              <a:rPr lang="en-US" dirty="0"/>
              <a:t>At the scale of what you are holding in your hand, the sun would be the size of a grain of sand and the planets would be too small to see</a:t>
            </a:r>
          </a:p>
          <a:p>
            <a:endParaRPr lang="en-US" dirty="0"/>
          </a:p>
          <a:p>
            <a:r>
              <a:rPr lang="en-US" dirty="0"/>
              <a:t>The nearest star would be about 5 miles away</a:t>
            </a:r>
          </a:p>
        </p:txBody>
      </p:sp>
    </p:spTree>
    <p:extLst>
      <p:ext uri="{BB962C8B-B14F-4D97-AF65-F5344CB8AC3E}">
        <p14:creationId xmlns:p14="http://schemas.microsoft.com/office/powerpoint/2010/main" val="7010512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30CF9D-CAAE-40CF-B9B6-259EC9B47338}"/>
              </a:ext>
            </a:extLst>
          </p:cNvPr>
          <p:cNvSpPr>
            <a:spLocks noGrp="1"/>
          </p:cNvSpPr>
          <p:nvPr>
            <p:ph type="title"/>
          </p:nvPr>
        </p:nvSpPr>
        <p:spPr>
          <a:xfrm>
            <a:off x="4965430" y="629268"/>
            <a:ext cx="6586491" cy="1286160"/>
          </a:xfrm>
        </p:spPr>
        <p:txBody>
          <a:bodyPr anchor="b">
            <a:normAutofit/>
          </a:bodyPr>
          <a:lstStyle/>
          <a:p>
            <a:r>
              <a:rPr lang="en-US"/>
              <a:t>The Story of Pluto</a:t>
            </a:r>
            <a:endParaRPr lang="en-US" dirty="0"/>
          </a:p>
        </p:txBody>
      </p:sp>
      <p:sp>
        <p:nvSpPr>
          <p:cNvPr id="3" name="Content Placeholder 2">
            <a:extLst>
              <a:ext uri="{FF2B5EF4-FFF2-40B4-BE49-F238E27FC236}">
                <a16:creationId xmlns:a16="http://schemas.microsoft.com/office/drawing/2014/main" id="{BB1537A0-C04E-4DD5-B75E-F05494FC7FF1}"/>
              </a:ext>
            </a:extLst>
          </p:cNvPr>
          <p:cNvSpPr>
            <a:spLocks noGrp="1"/>
          </p:cNvSpPr>
          <p:nvPr>
            <p:ph idx="1"/>
          </p:nvPr>
        </p:nvSpPr>
        <p:spPr>
          <a:xfrm>
            <a:off x="4965431" y="2438400"/>
            <a:ext cx="6586489" cy="3785419"/>
          </a:xfrm>
        </p:spPr>
        <p:txBody>
          <a:bodyPr>
            <a:normAutofit/>
          </a:bodyPr>
          <a:lstStyle/>
          <a:p>
            <a:r>
              <a:rPr lang="en-US" sz="2000" dirty="0"/>
              <a:t>Pluto was discovered on February 18, 1930 by Clyde Tombaugh at the Lowell Observatory in Flagstaff Arizona</a:t>
            </a:r>
          </a:p>
          <a:p>
            <a:endParaRPr lang="en-US" sz="2000" dirty="0"/>
          </a:p>
          <a:p>
            <a:r>
              <a:rPr lang="en-US" sz="2000" dirty="0"/>
              <a:t>It was named by an 11 year old girl from England</a:t>
            </a:r>
          </a:p>
          <a:p>
            <a:endParaRPr lang="en-US" sz="2000" dirty="0"/>
          </a:p>
          <a:p>
            <a:r>
              <a:rPr lang="en-US" sz="2000" dirty="0"/>
              <a:t>It is more than 40 times further away from the sun than Earth</a:t>
            </a:r>
          </a:p>
        </p:txBody>
      </p:sp>
      <p:pic>
        <p:nvPicPr>
          <p:cNvPr id="3074" name="Picture 2" descr="A picture containing bicycle, indoor, wooden, sitting&#10;&#10;Description automatically generated">
            <a:extLst>
              <a:ext uri="{FF2B5EF4-FFF2-40B4-BE49-F238E27FC236}">
                <a16:creationId xmlns:a16="http://schemas.microsoft.com/office/drawing/2014/main" id="{4DB1B4CA-4E9F-44F6-AFB6-31DE9031F0A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 b="1990"/>
          <a:stretch/>
        </p:blipFill>
        <p:spPr bwMode="auto">
          <a:xfrm>
            <a:off x="20" y="10"/>
            <a:ext cx="4635571" cy="6857990"/>
          </a:xfrm>
          <a:prstGeom prst="rect">
            <a:avLst/>
          </a:prstGeom>
          <a:noFill/>
          <a:effectLst/>
          <a:extLst>
            <a:ext uri="{909E8E84-426E-40DD-AFC4-6F175D3DCCD1}">
              <a14:hiddenFill xmlns:a14="http://schemas.microsoft.com/office/drawing/2010/main">
                <a:solidFill>
                  <a:srgbClr val="FFFFFF"/>
                </a:solidFill>
              </a14:hiddenFill>
            </a:ext>
          </a:extLst>
        </p:spPr>
      </p:pic>
      <p:cxnSp>
        <p:nvCxnSpPr>
          <p:cNvPr id="135" name="Straight Connector 134">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FFBC5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191980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30CF9D-CAAE-40CF-B9B6-259EC9B47338}"/>
              </a:ext>
            </a:extLst>
          </p:cNvPr>
          <p:cNvSpPr>
            <a:spLocks noGrp="1"/>
          </p:cNvSpPr>
          <p:nvPr>
            <p:ph type="title"/>
          </p:nvPr>
        </p:nvSpPr>
        <p:spPr>
          <a:xfrm>
            <a:off x="4965430" y="629268"/>
            <a:ext cx="6586491" cy="1286160"/>
          </a:xfrm>
        </p:spPr>
        <p:txBody>
          <a:bodyPr anchor="b">
            <a:normAutofit/>
          </a:bodyPr>
          <a:lstStyle/>
          <a:p>
            <a:r>
              <a:rPr lang="en-US"/>
              <a:t>The Story of Pluto</a:t>
            </a:r>
            <a:endParaRPr lang="en-US" dirty="0"/>
          </a:p>
        </p:txBody>
      </p:sp>
      <p:sp>
        <p:nvSpPr>
          <p:cNvPr id="3" name="Content Placeholder 2">
            <a:extLst>
              <a:ext uri="{FF2B5EF4-FFF2-40B4-BE49-F238E27FC236}">
                <a16:creationId xmlns:a16="http://schemas.microsoft.com/office/drawing/2014/main" id="{BB1537A0-C04E-4DD5-B75E-F05494FC7FF1}"/>
              </a:ext>
            </a:extLst>
          </p:cNvPr>
          <p:cNvSpPr>
            <a:spLocks noGrp="1"/>
          </p:cNvSpPr>
          <p:nvPr>
            <p:ph idx="1"/>
          </p:nvPr>
        </p:nvSpPr>
        <p:spPr>
          <a:xfrm>
            <a:off x="4965431" y="2438400"/>
            <a:ext cx="6586489" cy="3785419"/>
          </a:xfrm>
        </p:spPr>
        <p:txBody>
          <a:bodyPr>
            <a:normAutofit lnSpcReduction="10000"/>
          </a:bodyPr>
          <a:lstStyle/>
          <a:p>
            <a:r>
              <a:rPr lang="en-US" sz="2000" dirty="0"/>
              <a:t>Despite its small size Pluto has 5 moons: Charon which is half the size of Pluto, Nyx, Styx, Kerberos and Hydra all much smaller</a:t>
            </a:r>
          </a:p>
          <a:p>
            <a:endParaRPr lang="en-US" sz="2000" dirty="0"/>
          </a:p>
          <a:p>
            <a:r>
              <a:rPr lang="en-US" sz="2000" dirty="0"/>
              <a:t>Hubble Image on the left</a:t>
            </a:r>
          </a:p>
          <a:p>
            <a:endParaRPr lang="en-US" sz="2000" dirty="0"/>
          </a:p>
          <a:p>
            <a:r>
              <a:rPr lang="en-US" sz="2000" dirty="0"/>
              <a:t>Pluto is about 1,400 miles wide a little smaller than our moon</a:t>
            </a:r>
          </a:p>
          <a:p>
            <a:endParaRPr lang="en-US" sz="2000" dirty="0"/>
          </a:p>
          <a:p>
            <a:r>
              <a:rPr lang="en-US" sz="2000" dirty="0"/>
              <a:t>It takes Pluto 248 years to go once around</a:t>
            </a:r>
          </a:p>
          <a:p>
            <a:pPr marL="0" indent="0">
              <a:buNone/>
            </a:pPr>
            <a:r>
              <a:rPr lang="en-US" sz="2000" dirty="0"/>
              <a:t>    the sun</a:t>
            </a:r>
          </a:p>
        </p:txBody>
      </p:sp>
      <p:cxnSp>
        <p:nvCxnSpPr>
          <p:cNvPr id="135" name="Straight Connector 134">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FFBC56"/>
            </a:solidFill>
          </a:ln>
        </p:spPr>
        <p:style>
          <a:lnRef idx="1">
            <a:schemeClr val="accent1"/>
          </a:lnRef>
          <a:fillRef idx="0">
            <a:schemeClr val="accent1"/>
          </a:fillRef>
          <a:effectRef idx="0">
            <a:schemeClr val="accent1"/>
          </a:effectRef>
          <a:fontRef idx="minor">
            <a:schemeClr val="tx1"/>
          </a:fontRef>
        </p:style>
      </p:cxnSp>
      <p:pic>
        <p:nvPicPr>
          <p:cNvPr id="6" name="Picture 2" descr="Hubble Confirms New Moons of Pluto">
            <a:extLst>
              <a:ext uri="{FF2B5EF4-FFF2-40B4-BE49-F238E27FC236}">
                <a16:creationId xmlns:a16="http://schemas.microsoft.com/office/drawing/2014/main" id="{0626EC52-1B1A-4000-B0C3-CFB33603539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8900" r="23078"/>
          <a:stretch/>
        </p:blipFill>
        <p:spPr bwMode="auto">
          <a:xfrm>
            <a:off x="20" y="10"/>
            <a:ext cx="4635571" cy="6857990"/>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59123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30CF9D-CAAE-40CF-B9B6-259EC9B47338}"/>
              </a:ext>
            </a:extLst>
          </p:cNvPr>
          <p:cNvSpPr>
            <a:spLocks noGrp="1"/>
          </p:cNvSpPr>
          <p:nvPr>
            <p:ph type="title"/>
          </p:nvPr>
        </p:nvSpPr>
        <p:spPr>
          <a:xfrm>
            <a:off x="4965430" y="629268"/>
            <a:ext cx="6586491" cy="1286160"/>
          </a:xfrm>
        </p:spPr>
        <p:txBody>
          <a:bodyPr anchor="b">
            <a:normAutofit/>
          </a:bodyPr>
          <a:lstStyle/>
          <a:p>
            <a:r>
              <a:rPr lang="en-US" dirty="0"/>
              <a:t>The Story of Pluto</a:t>
            </a:r>
          </a:p>
        </p:txBody>
      </p:sp>
      <p:sp>
        <p:nvSpPr>
          <p:cNvPr id="3" name="Content Placeholder 2">
            <a:extLst>
              <a:ext uri="{FF2B5EF4-FFF2-40B4-BE49-F238E27FC236}">
                <a16:creationId xmlns:a16="http://schemas.microsoft.com/office/drawing/2014/main" id="{BB1537A0-C04E-4DD5-B75E-F05494FC7FF1}"/>
              </a:ext>
            </a:extLst>
          </p:cNvPr>
          <p:cNvSpPr>
            <a:spLocks noGrp="1"/>
          </p:cNvSpPr>
          <p:nvPr>
            <p:ph idx="1"/>
          </p:nvPr>
        </p:nvSpPr>
        <p:spPr>
          <a:xfrm>
            <a:off x="4965431" y="2438400"/>
            <a:ext cx="6586489" cy="3785419"/>
          </a:xfrm>
        </p:spPr>
        <p:txBody>
          <a:bodyPr>
            <a:normAutofit/>
          </a:bodyPr>
          <a:lstStyle/>
          <a:p>
            <a:r>
              <a:rPr lang="en-US" sz="2000" dirty="0"/>
              <a:t>Pluto is VERY cold – 375 degrees (F) below zero. It is mostly ice. But not just water ice, it is frozen nitrogen, methane and carbon monoxide.</a:t>
            </a:r>
          </a:p>
          <a:p>
            <a:endParaRPr lang="en-US" sz="2000" dirty="0"/>
          </a:p>
          <a:p>
            <a:r>
              <a:rPr lang="en-US" sz="2000" dirty="0"/>
              <a:t>It is part of an area called the </a:t>
            </a:r>
            <a:r>
              <a:rPr lang="en-US" sz="2000" b="1" dirty="0"/>
              <a:t>Kuiper Belt</a:t>
            </a:r>
            <a:r>
              <a:rPr lang="en-US" sz="2000" dirty="0"/>
              <a:t> which has many small icy objects. Pluto is one of them.</a:t>
            </a:r>
          </a:p>
          <a:p>
            <a:endParaRPr lang="en-US" sz="2000" dirty="0"/>
          </a:p>
          <a:p>
            <a:r>
              <a:rPr lang="en-US" sz="2000" dirty="0"/>
              <a:t>For 76 years we all called it a Planet…</a:t>
            </a:r>
          </a:p>
        </p:txBody>
      </p:sp>
      <p:pic>
        <p:nvPicPr>
          <p:cNvPr id="4" name="Picture 2" descr="Three years after NASA's New Horizons spacecraft gave humankind our first close-up views of Pluto and its largest moon, Charon, scientists are still revealing the wonders of these incredible worlds in the outer solar system. Marking the anniversary of New Horizons' historic flight through the Pluto system on July 14, 2015, mission scientists released the highest-resolution color images of Pluto and Charon.  These natural-color images result from refined calibration of data gathered by New Horizons' color Multispectral Visible Imaging Camera (MVIC). The processing creates images that would approximate the colors that the human eye would perceive, bringing them closer to “true color” than the images released near the encounter.  This image was taken as New Horizons zipped toward Pluto and its moons on July 14, 2015, from a range of 22,025 miles (35,445) kilometers. This single color MVIC scan includes no data from other New Horizons imagers or instruments added. The striking features on Pluto are clearly visible, including the bright expanse of Pluto's icy, nitrogen-and-methane rich &quot;heart,&quot; Sputnik Planitia.">
            <a:extLst>
              <a:ext uri="{FF2B5EF4-FFF2-40B4-BE49-F238E27FC236}">
                <a16:creationId xmlns:a16="http://schemas.microsoft.com/office/drawing/2014/main" id="{51A51836-50E6-46CC-9E99-E53B2CE7ED5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1581" r="27724"/>
          <a:stretch/>
        </p:blipFill>
        <p:spPr bwMode="auto">
          <a:xfrm>
            <a:off x="20" y="10"/>
            <a:ext cx="4635571" cy="6857990"/>
          </a:xfrm>
          <a:prstGeom prst="rect">
            <a:avLst/>
          </a:prstGeom>
          <a:noFill/>
          <a:effectLst/>
          <a:extLst>
            <a:ext uri="{909E8E84-426E-40DD-AFC4-6F175D3DCCD1}">
              <a14:hiddenFill xmlns:a14="http://schemas.microsoft.com/office/drawing/2010/main">
                <a:solidFill>
                  <a:srgbClr val="FFFFFF"/>
                </a:solidFill>
              </a14:hiddenFill>
            </a:ext>
          </a:extLst>
        </p:spPr>
      </p:pic>
      <p:cxnSp>
        <p:nvCxnSpPr>
          <p:cNvPr id="9" name="Straight Connector 8">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D3B28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569788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30CF9D-CAAE-40CF-B9B6-259EC9B47338}"/>
              </a:ext>
            </a:extLst>
          </p:cNvPr>
          <p:cNvSpPr>
            <a:spLocks noGrp="1"/>
          </p:cNvSpPr>
          <p:nvPr>
            <p:ph type="title"/>
          </p:nvPr>
        </p:nvSpPr>
        <p:spPr/>
        <p:txBody>
          <a:bodyPr/>
          <a:lstStyle/>
          <a:p>
            <a:r>
              <a:rPr lang="en-US" dirty="0"/>
              <a:t>Content</a:t>
            </a:r>
          </a:p>
        </p:txBody>
      </p:sp>
      <p:sp>
        <p:nvSpPr>
          <p:cNvPr id="3" name="Content Placeholder 2">
            <a:extLst>
              <a:ext uri="{FF2B5EF4-FFF2-40B4-BE49-F238E27FC236}">
                <a16:creationId xmlns:a16="http://schemas.microsoft.com/office/drawing/2014/main" id="{BB1537A0-C04E-4DD5-B75E-F05494FC7FF1}"/>
              </a:ext>
            </a:extLst>
          </p:cNvPr>
          <p:cNvSpPr>
            <a:spLocks noGrp="1"/>
          </p:cNvSpPr>
          <p:nvPr>
            <p:ph idx="1"/>
          </p:nvPr>
        </p:nvSpPr>
        <p:spPr/>
        <p:txBody>
          <a:bodyPr/>
          <a:lstStyle/>
          <a:p>
            <a:r>
              <a:rPr lang="en-US" dirty="0"/>
              <a:t>The Story of Pluto</a:t>
            </a:r>
          </a:p>
          <a:p>
            <a:r>
              <a:rPr lang="en-US" dirty="0"/>
              <a:t>Why is Pluto not a Planet?</a:t>
            </a:r>
          </a:p>
          <a:p>
            <a:r>
              <a:rPr lang="en-US" dirty="0"/>
              <a:t>Planets, Asteroids, Comets, Meteors – is this Science?</a:t>
            </a:r>
          </a:p>
          <a:p>
            <a:r>
              <a:rPr lang="en-US" dirty="0"/>
              <a:t>A different way to think about the Solar System</a:t>
            </a:r>
          </a:p>
          <a:p>
            <a:r>
              <a:rPr lang="en-US" dirty="0"/>
              <a:t>Make your own Pocket Solar System</a:t>
            </a:r>
          </a:p>
        </p:txBody>
      </p:sp>
      <p:pic>
        <p:nvPicPr>
          <p:cNvPr id="4" name="Picture 3">
            <a:extLst>
              <a:ext uri="{FF2B5EF4-FFF2-40B4-BE49-F238E27FC236}">
                <a16:creationId xmlns:a16="http://schemas.microsoft.com/office/drawing/2014/main" id="{AF582017-DB99-4C30-9619-ED191DEFF36F}"/>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0768941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30CF9D-CAAE-40CF-B9B6-259EC9B47338}"/>
              </a:ext>
            </a:extLst>
          </p:cNvPr>
          <p:cNvSpPr>
            <a:spLocks noGrp="1"/>
          </p:cNvSpPr>
          <p:nvPr>
            <p:ph type="title"/>
          </p:nvPr>
        </p:nvSpPr>
        <p:spPr/>
        <p:txBody>
          <a:bodyPr/>
          <a:lstStyle/>
          <a:p>
            <a:r>
              <a:rPr lang="en-US" dirty="0"/>
              <a:t>Why is Pluto not a Planet?</a:t>
            </a:r>
          </a:p>
        </p:txBody>
      </p:sp>
      <p:sp>
        <p:nvSpPr>
          <p:cNvPr id="3" name="Content Placeholder 2">
            <a:extLst>
              <a:ext uri="{FF2B5EF4-FFF2-40B4-BE49-F238E27FC236}">
                <a16:creationId xmlns:a16="http://schemas.microsoft.com/office/drawing/2014/main" id="{BB1537A0-C04E-4DD5-B75E-F05494FC7FF1}"/>
              </a:ext>
            </a:extLst>
          </p:cNvPr>
          <p:cNvSpPr>
            <a:spLocks noGrp="1"/>
          </p:cNvSpPr>
          <p:nvPr>
            <p:ph idx="1"/>
          </p:nvPr>
        </p:nvSpPr>
        <p:spPr/>
        <p:txBody>
          <a:bodyPr/>
          <a:lstStyle/>
          <a:p>
            <a:r>
              <a:rPr lang="en-US" dirty="0"/>
              <a:t>In 2003 astronomers found another object, bigger than Pluto also located in the Kuiper Belt, they named it Eris. </a:t>
            </a:r>
          </a:p>
          <a:p>
            <a:endParaRPr lang="en-US" dirty="0"/>
          </a:p>
          <a:p>
            <a:r>
              <a:rPr lang="en-US" dirty="0"/>
              <a:t>This started a discussion about “what is a planet”? </a:t>
            </a:r>
          </a:p>
          <a:p>
            <a:endParaRPr lang="en-US" dirty="0"/>
          </a:p>
          <a:p>
            <a:r>
              <a:rPr lang="en-US" dirty="0"/>
              <a:t>We have since then found more objects of a similar size – are they all Planets?</a:t>
            </a:r>
          </a:p>
        </p:txBody>
      </p:sp>
    </p:spTree>
    <p:extLst>
      <p:ext uri="{BB962C8B-B14F-4D97-AF65-F5344CB8AC3E}">
        <p14:creationId xmlns:p14="http://schemas.microsoft.com/office/powerpoint/2010/main" val="6669438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30CF9D-CAAE-40CF-B9B6-259EC9B47338}"/>
              </a:ext>
            </a:extLst>
          </p:cNvPr>
          <p:cNvSpPr>
            <a:spLocks noGrp="1"/>
          </p:cNvSpPr>
          <p:nvPr>
            <p:ph type="title"/>
          </p:nvPr>
        </p:nvSpPr>
        <p:spPr/>
        <p:txBody>
          <a:bodyPr/>
          <a:lstStyle/>
          <a:p>
            <a:r>
              <a:rPr lang="en-US" dirty="0"/>
              <a:t>Why is Pluto not a Planet?</a:t>
            </a:r>
          </a:p>
        </p:txBody>
      </p:sp>
      <p:sp>
        <p:nvSpPr>
          <p:cNvPr id="3" name="Content Placeholder 2">
            <a:extLst>
              <a:ext uri="{FF2B5EF4-FFF2-40B4-BE49-F238E27FC236}">
                <a16:creationId xmlns:a16="http://schemas.microsoft.com/office/drawing/2014/main" id="{BB1537A0-C04E-4DD5-B75E-F05494FC7FF1}"/>
              </a:ext>
            </a:extLst>
          </p:cNvPr>
          <p:cNvSpPr>
            <a:spLocks noGrp="1"/>
          </p:cNvSpPr>
          <p:nvPr>
            <p:ph idx="1"/>
          </p:nvPr>
        </p:nvSpPr>
        <p:spPr>
          <a:xfrm>
            <a:off x="838200" y="1825625"/>
            <a:ext cx="8865093" cy="4351338"/>
          </a:xfrm>
        </p:spPr>
        <p:txBody>
          <a:bodyPr>
            <a:normAutofit fontScale="92500" lnSpcReduction="20000"/>
          </a:bodyPr>
          <a:lstStyle/>
          <a:p>
            <a:r>
              <a:rPr lang="en-US" dirty="0"/>
              <a:t>In 2006 the International Astronomical Union, debated and then voted on the definition of what is a Planet. </a:t>
            </a:r>
          </a:p>
          <a:p>
            <a:endParaRPr lang="en-US" dirty="0"/>
          </a:p>
          <a:p>
            <a:r>
              <a:rPr lang="en-US" dirty="0"/>
              <a:t>The new definition of a planet is:</a:t>
            </a:r>
          </a:p>
          <a:p>
            <a:pPr lvl="1" fontAlgn="base"/>
            <a:r>
              <a:rPr lang="en-US" dirty="0"/>
              <a:t>orbits the sun</a:t>
            </a:r>
          </a:p>
          <a:p>
            <a:pPr lvl="1" fontAlgn="base"/>
            <a:r>
              <a:rPr lang="en-US" dirty="0"/>
              <a:t>has sufficient mass to be round, or nearly round</a:t>
            </a:r>
          </a:p>
          <a:p>
            <a:pPr lvl="1" fontAlgn="base"/>
            <a:r>
              <a:rPr lang="en-US" dirty="0"/>
              <a:t>is not a satellite (moon) of another object</a:t>
            </a:r>
          </a:p>
          <a:p>
            <a:pPr lvl="1" fontAlgn="base"/>
            <a:r>
              <a:rPr lang="en-US" dirty="0"/>
              <a:t>has removed debris and small objects from the area around its orbit</a:t>
            </a:r>
          </a:p>
          <a:p>
            <a:endParaRPr lang="en-US" dirty="0"/>
          </a:p>
          <a:p>
            <a:r>
              <a:rPr lang="en-US" dirty="0"/>
              <a:t>Pluto does not meet the 3</a:t>
            </a:r>
            <a:r>
              <a:rPr lang="en-US" baseline="30000" dirty="0"/>
              <a:t>rd</a:t>
            </a:r>
            <a:r>
              <a:rPr lang="en-US" dirty="0"/>
              <a:t> and 4</a:t>
            </a:r>
            <a:r>
              <a:rPr lang="en-US" baseline="30000" dirty="0"/>
              <a:t>th</a:t>
            </a:r>
            <a:r>
              <a:rPr lang="en-US" dirty="0"/>
              <a:t> requirements and was therefore designated a “Dwarf Planet” along with other objects</a:t>
            </a:r>
          </a:p>
          <a:p>
            <a:pPr marL="0" indent="0">
              <a:buNone/>
            </a:pPr>
            <a:endParaRPr lang="en-US" dirty="0"/>
          </a:p>
          <a:p>
            <a:endParaRPr lang="en-US" dirty="0"/>
          </a:p>
        </p:txBody>
      </p:sp>
    </p:spTree>
    <p:extLst>
      <p:ext uri="{BB962C8B-B14F-4D97-AF65-F5344CB8AC3E}">
        <p14:creationId xmlns:p14="http://schemas.microsoft.com/office/powerpoint/2010/main" val="19103507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30CF9D-CAAE-40CF-B9B6-259EC9B47338}"/>
              </a:ext>
            </a:extLst>
          </p:cNvPr>
          <p:cNvSpPr>
            <a:spLocks noGrp="1"/>
          </p:cNvSpPr>
          <p:nvPr>
            <p:ph type="title"/>
          </p:nvPr>
        </p:nvSpPr>
        <p:spPr>
          <a:xfrm>
            <a:off x="4974336" y="484632"/>
            <a:ext cx="6729984" cy="1609344"/>
          </a:xfrm>
        </p:spPr>
        <p:txBody>
          <a:bodyPr>
            <a:normAutofit/>
          </a:bodyPr>
          <a:lstStyle/>
          <a:p>
            <a:r>
              <a:rPr lang="en-US" sz="4800" dirty="0"/>
              <a:t>Pluto Protest!!</a:t>
            </a:r>
          </a:p>
        </p:txBody>
      </p:sp>
      <p:pic>
        <p:nvPicPr>
          <p:cNvPr id="7174" name="Picture 6">
            <a:extLst>
              <a:ext uri="{FF2B5EF4-FFF2-40B4-BE49-F238E27FC236}">
                <a16:creationId xmlns:a16="http://schemas.microsoft.com/office/drawing/2014/main" id="{A5B1608E-E648-4BC7-AD97-883F9824D7A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3624" r="-1" b="26781"/>
          <a:stretch/>
        </p:blipFill>
        <p:spPr bwMode="auto">
          <a:xfrm>
            <a:off x="20" y="10"/>
            <a:ext cx="4471396" cy="2231126"/>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a:extLst>
              <a:ext uri="{FF2B5EF4-FFF2-40B4-BE49-F238E27FC236}">
                <a16:creationId xmlns:a16="http://schemas.microsoft.com/office/drawing/2014/main" id="{47B80102-C505-44FE-839D-9AB5BCE119D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4646" r="-4" b="13104"/>
          <a:stretch/>
        </p:blipFill>
        <p:spPr bwMode="auto">
          <a:xfrm>
            <a:off x="20" y="2322576"/>
            <a:ext cx="4471396" cy="2212848"/>
          </a:xfrm>
          <a:prstGeom prst="rect">
            <a:avLst/>
          </a:prstGeom>
          <a:noFill/>
          <a:extLst>
            <a:ext uri="{909E8E84-426E-40DD-AFC4-6F175D3DCCD1}">
              <a14:hiddenFill xmlns:a14="http://schemas.microsoft.com/office/drawing/2010/main">
                <a:solidFill>
                  <a:srgbClr val="FFFFFF"/>
                </a:solidFill>
              </a14:hiddenFill>
            </a:ext>
          </a:extLst>
        </p:spPr>
      </p:pic>
      <p:pic>
        <p:nvPicPr>
          <p:cNvPr id="7170" name="Picture 2">
            <a:extLst>
              <a:ext uri="{FF2B5EF4-FFF2-40B4-BE49-F238E27FC236}">
                <a16:creationId xmlns:a16="http://schemas.microsoft.com/office/drawing/2014/main" id="{A77B1C43-C501-4656-B9C1-F3625C36BC5E}"/>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21534" r="-4" b="3170"/>
          <a:stretch/>
        </p:blipFill>
        <p:spPr bwMode="auto">
          <a:xfrm>
            <a:off x="20" y="4636008"/>
            <a:ext cx="4471396" cy="2221992"/>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BB1537A0-C04E-4DD5-B75E-F05494FC7FF1}"/>
              </a:ext>
            </a:extLst>
          </p:cNvPr>
          <p:cNvSpPr>
            <a:spLocks noGrp="1"/>
          </p:cNvSpPr>
          <p:nvPr>
            <p:ph idx="1"/>
          </p:nvPr>
        </p:nvSpPr>
        <p:spPr>
          <a:xfrm>
            <a:off x="4974336" y="2121408"/>
            <a:ext cx="6729984" cy="4050792"/>
          </a:xfrm>
        </p:spPr>
        <p:txBody>
          <a:bodyPr>
            <a:normAutofit/>
          </a:bodyPr>
          <a:lstStyle/>
          <a:p>
            <a:pPr marL="0" indent="0">
              <a:buNone/>
            </a:pPr>
            <a:r>
              <a:rPr lang="en-US" dirty="0"/>
              <a:t>Harvard science historian Owen Gingerich, who chairs the IAU (International Astronomical Union) planet definition committee, argued that "a planet is a </a:t>
            </a:r>
            <a:r>
              <a:rPr lang="en-US" i="1" u="sng" dirty="0"/>
              <a:t>culturally</a:t>
            </a:r>
            <a:r>
              <a:rPr lang="en-US" dirty="0"/>
              <a:t> defined word that changes over time," and that Pluto is a planet.</a:t>
            </a:r>
          </a:p>
        </p:txBody>
      </p:sp>
    </p:spTree>
    <p:extLst>
      <p:ext uri="{BB962C8B-B14F-4D97-AF65-F5344CB8AC3E}">
        <p14:creationId xmlns:p14="http://schemas.microsoft.com/office/powerpoint/2010/main" val="240378920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9199</TotalTime>
  <Words>1076</Words>
  <Application>Microsoft Office PowerPoint</Application>
  <PresentationFormat>Widescreen</PresentationFormat>
  <Paragraphs>167</Paragraphs>
  <Slides>20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Arial</vt:lpstr>
      <vt:lpstr>Calibri</vt:lpstr>
      <vt:lpstr>Calibri Light</vt:lpstr>
      <vt:lpstr>Office Theme</vt:lpstr>
      <vt:lpstr>PowerPoint Presentation</vt:lpstr>
      <vt:lpstr>Content</vt:lpstr>
      <vt:lpstr>The Story of Pluto</vt:lpstr>
      <vt:lpstr>The Story of Pluto</vt:lpstr>
      <vt:lpstr>The Story of Pluto</vt:lpstr>
      <vt:lpstr>Content</vt:lpstr>
      <vt:lpstr>Why is Pluto not a Planet?</vt:lpstr>
      <vt:lpstr>Why is Pluto not a Planet?</vt:lpstr>
      <vt:lpstr>Pluto Protest!!</vt:lpstr>
      <vt:lpstr>Planets, Asteroids, Meteors, Comets – is this Science?</vt:lpstr>
      <vt:lpstr>A Different Way to think about our Solar System</vt:lpstr>
      <vt:lpstr>Making your Own Pocket Solar System</vt:lpstr>
      <vt:lpstr>Pocket Solar System: Step 1</vt:lpstr>
      <vt:lpstr>Pocket Solar System: Step 2</vt:lpstr>
      <vt:lpstr>Pocket Solar System: Step 3</vt:lpstr>
      <vt:lpstr>Pocket Solar System: Step 4</vt:lpstr>
      <vt:lpstr>Pocket Solar System: Step 5</vt:lpstr>
      <vt:lpstr>Pocket Solar System: Step 6</vt:lpstr>
      <vt:lpstr>Pocket Solar System: Step 7</vt:lpstr>
      <vt:lpstr>Pocket Solar System: What have we learned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Chanan Greenberg</dc:creator>
  <cp:lastModifiedBy>Chanan Greenberg</cp:lastModifiedBy>
  <cp:revision>18</cp:revision>
  <dcterms:created xsi:type="dcterms:W3CDTF">2020-05-21T23:17:45Z</dcterms:created>
  <dcterms:modified xsi:type="dcterms:W3CDTF">2020-07-01T05:30:38Z</dcterms:modified>
</cp:coreProperties>
</file>